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43" r:id="rId3"/>
    <p:sldMasterId id="2147483755" r:id="rId4"/>
  </p:sldMasterIdLst>
  <p:sldIdLst>
    <p:sldId id="260" r:id="rId5"/>
    <p:sldId id="265" r:id="rId6"/>
    <p:sldId id="272" r:id="rId7"/>
    <p:sldId id="275" r:id="rId8"/>
    <p:sldId id="274" r:id="rId9"/>
    <p:sldId id="268" r:id="rId10"/>
    <p:sldId id="279" r:id="rId11"/>
    <p:sldId id="280" r:id="rId12"/>
    <p:sldId id="276" r:id="rId13"/>
    <p:sldId id="261" r:id="rId14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E31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5264-A75D-42CA-A675-FDE02402C6DA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0664-7639-49D1-82C3-F8333C011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42E3-F978-497A-A7FD-EB6F4BE2D699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C037-3122-4D8C-83D9-C32DBBFDB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08BD-556A-4732-890F-96B79FAED51F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D13E-2D5C-400C-9539-8AEA08DC9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D59F-3F4D-4B97-9489-300C5D359C4F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A013-9BAF-4045-8B56-FABA0D3D7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23D9-BD44-4683-9B40-E7210AE84BA6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1E41-6FE8-44AA-9951-8A6CD2877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788C0-DE6A-4696-9EC6-DAEC00A7A17C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EB350-1E18-4480-B137-BF6BF9CDE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CF37-3B98-45A0-BD1E-A2078EABC596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E38F-1619-4248-B0FC-F05A9C4B3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F7E71-8677-4720-A59B-BA973215205D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41CF8-C1AE-4FB7-84BB-8574D884A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4D4A-E1FC-4C0D-90A1-E8D64D94E9F1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8B8C-B856-4461-A889-24CA87701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3C3CB-4CBE-41FF-A991-4B811692613F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42F2-5A30-4B0D-94D0-6A94AB115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44F1-01A6-4E77-B41D-A2F1FE3AE434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FB9F-6FF7-4C03-977C-85649F188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567F-BE46-4AEB-B7BE-884192FDAD13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147AB-23D8-4BA2-A01D-0D573EEA6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7E7C-91CD-420C-9DBA-A7E0B3DA3519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92A8-7807-4A2F-8AC2-15587114E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DBF4-35C3-4CDD-A549-D74431D1A232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85A9E-3009-4B88-A141-C466AC49B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3EF30-C20B-471E-BC5B-60B4FDA7F3E4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1857-07B4-4E20-983F-430847855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5264-A75D-42CA-A675-FDE02402C6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0664-7639-49D1-82C3-F8333C0111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065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567F-BE46-4AEB-B7BE-884192FDAD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147AB-23D8-4BA2-A01D-0D573EEA6C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73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1AEF-D12D-4890-88F4-A1A827D5BB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E1F2-E946-41FC-B4CB-038ECB5809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42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8B59B-F82C-4FBE-AB3F-33FAAED029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20A8-BC3F-4183-95B8-E21FE88435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587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EB11-BAC9-4211-9D96-8171DD3B6B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A12E8-69C7-4874-850D-F3AC9629D4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852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C5C-4D50-4F12-9D4C-C0B0D1FB4E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804C-DB43-45DA-AC5C-157AF41CEC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3602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69984-957E-4BA8-BDC1-BA8187039B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300B-990F-4061-AC0B-F40A18861A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38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1AEF-D12D-4890-88F4-A1A827D5BBA1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E1F2-E946-41FC-B4CB-038ECB580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DA8D-75BC-4A14-BE8C-AC98E68765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C7BE-2B69-4C65-ACF7-503BE31D30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5598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05FF-C2B3-4596-8D80-41C938BCEF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1B77-5B17-46E7-B34B-F758188FEF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0571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42E3-F978-497A-A7FD-EB6F4BE2D6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C037-3122-4D8C-83D9-C32DBBFDB5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433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08BD-556A-4732-890F-96B79FAED5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D13E-2D5C-400C-9539-8AEA08DC9D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1657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5264-A75D-42CA-A675-FDE02402C6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0664-7639-49D1-82C3-F8333C0111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807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567F-BE46-4AEB-B7BE-884192FDAD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147AB-23D8-4BA2-A01D-0D573EEA6C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5288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1AEF-D12D-4890-88F4-A1A827D5BB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E1F2-E946-41FC-B4CB-038ECB5809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6087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8B59B-F82C-4FBE-AB3F-33FAAED029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20A8-BC3F-4183-95B8-E21FE88435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9157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EB11-BAC9-4211-9D96-8171DD3B6B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A12E8-69C7-4874-850D-F3AC9629D4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6149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C5C-4D50-4F12-9D4C-C0B0D1FB4E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804C-DB43-45DA-AC5C-157AF41CEC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76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8B59B-F82C-4FBE-AB3F-33FAAED029F7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20A8-BC3F-4183-95B8-E21FE8843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69984-957E-4BA8-BDC1-BA8187039B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300B-990F-4061-AC0B-F40A18861A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4722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DA8D-75BC-4A14-BE8C-AC98E68765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C7BE-2B69-4C65-ACF7-503BE31D30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5677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05FF-C2B3-4596-8D80-41C938BCEF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1B77-5B17-46E7-B34B-F758188FEF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640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42E3-F978-497A-A7FD-EB6F4BE2D6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C037-3122-4D8C-83D9-C32DBBFDB5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4755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08BD-556A-4732-890F-96B79FAED5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D13E-2D5C-400C-9539-8AEA08DC9D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9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EB11-BAC9-4211-9D96-8171DD3B6BEC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A12E8-69C7-4874-850D-F3AC9629D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C5C-4D50-4F12-9D4C-C0B0D1FB4E25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804C-DB43-45DA-AC5C-157AF41CE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69984-957E-4BA8-BDC1-BA8187039B5F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300B-990F-4061-AC0B-F40A18861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DA8D-75BC-4A14-BE8C-AC98E68765BF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C7BE-2B69-4C65-ACF7-503BE31D3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05FF-C2B3-4596-8D80-41C938BCEF02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1B77-5B17-46E7-B34B-F758188FE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4C596B-E2A9-4E12-BD7B-863C5411A721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9F4299-ADEF-415B-A38A-ABA6E3919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AD18790-D6EE-450D-B0C5-D40375EAC383}" type="datetimeFigureOut">
              <a:rPr lang="ru-RU"/>
              <a:pPr>
                <a:defRPr/>
              </a:pPr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6A97F57-B7D6-44FC-9809-8FC9D36D7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40" r:id="rId3"/>
    <p:sldLayoutId id="2147483739" r:id="rId4"/>
    <p:sldLayoutId id="2147483738" r:id="rId5"/>
    <p:sldLayoutId id="2147483737" r:id="rId6"/>
    <p:sldLayoutId id="2147483736" r:id="rId7"/>
    <p:sldLayoutId id="2147483735" r:id="rId8"/>
    <p:sldLayoutId id="2147483734" r:id="rId9"/>
    <p:sldLayoutId id="2147483733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4C596B-E2A9-4E12-BD7B-863C5411A72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9F4299-ADEF-415B-A38A-ABA6E39193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998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4C596B-E2A9-4E12-BD7B-863C5411A72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9F4299-ADEF-415B-A38A-ABA6E39193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43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468" y="1851670"/>
            <a:ext cx="6965946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Организация </a:t>
            </a:r>
            <a:r>
              <a:rPr lang="ru-RU" sz="2400" b="1" smtClean="0">
                <a:solidFill>
                  <a:srgbClr val="FF0000"/>
                </a:solidFill>
                <a:latin typeface="Cambria" panose="02040503050406030204" pitchFamily="18" charset="0"/>
              </a:rPr>
              <a:t>и </a:t>
            </a:r>
            <a:r>
              <a:rPr lang="ru-RU" sz="2400" b="1" smtClean="0">
                <a:solidFill>
                  <a:srgbClr val="FF0000"/>
                </a:solidFill>
                <a:latin typeface="Cambria" panose="02040503050406030204" pitchFamily="18" charset="0"/>
              </a:rPr>
              <a:t>проведени</a:t>
            </a:r>
            <a:r>
              <a:rPr lang="ru-RU" sz="2400" b="1" smtClean="0">
                <a:solidFill>
                  <a:srgbClr val="FF0000"/>
                </a:solidFill>
                <a:latin typeface="Cambria" panose="02040503050406030204" pitchFamily="18" charset="0"/>
              </a:rPr>
              <a:t>е </a:t>
            </a:r>
            <a:r>
              <a:rPr lang="ru-RU" sz="2400" b="1" smtClean="0">
                <a:solidFill>
                  <a:srgbClr val="FF0000"/>
                </a:solidFill>
                <a:latin typeface="Cambria" panose="02040503050406030204" pitchFamily="18" charset="0"/>
              </a:rPr>
              <a:t>ГИА 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для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 ограниченными возможностями здоровья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00583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err="1">
                <a:solidFill>
                  <a:srgbClr val="2E3192"/>
                </a:solidFill>
                <a:latin typeface="Cambria" pitchFamily="18" charset="0"/>
              </a:rPr>
              <a:t>Асаева</a:t>
            </a: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b="1" dirty="0" err="1">
                <a:solidFill>
                  <a:srgbClr val="2E3192"/>
                </a:solidFill>
                <a:latin typeface="Cambria" pitchFamily="18" charset="0"/>
              </a:rPr>
              <a:t>Аминат</a:t>
            </a: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b="1" dirty="0" err="1">
                <a:solidFill>
                  <a:srgbClr val="2E3192"/>
                </a:solidFill>
                <a:latin typeface="Cambria" pitchFamily="18" charset="0"/>
              </a:rPr>
              <a:t>Усмановна</a:t>
            </a:r>
            <a:r>
              <a:rPr lang="ru-RU" dirty="0">
                <a:solidFill>
                  <a:srgbClr val="2E3192"/>
                </a:solidFill>
                <a:latin typeface="Cambria" pitchFamily="18" charset="0"/>
              </a:rPr>
              <a:t>, </a:t>
            </a:r>
          </a:p>
          <a:p>
            <a:pPr algn="ctr">
              <a:defRPr/>
            </a:pPr>
            <a:r>
              <a:rPr lang="ru-RU" dirty="0">
                <a:solidFill>
                  <a:srgbClr val="2E3192"/>
                </a:solidFill>
                <a:latin typeface="Cambria" pitchFamily="18" charset="0"/>
              </a:rPr>
              <a:t>начальник отдела организационного и методического обеспечения</a:t>
            </a:r>
          </a:p>
          <a:p>
            <a:pPr algn="ctr">
              <a:defRPr/>
            </a:pPr>
            <a:r>
              <a:rPr lang="ru-RU" dirty="0">
                <a:solidFill>
                  <a:srgbClr val="2E3192"/>
                </a:solidFill>
                <a:latin typeface="Cambria" pitchFamily="18" charset="0"/>
              </a:rPr>
              <a:t> Управления оценки </a:t>
            </a:r>
            <a:r>
              <a:rPr lang="ru-RU" dirty="0" smtClean="0">
                <a:solidFill>
                  <a:srgbClr val="2E3192"/>
                </a:solidFill>
                <a:latin typeface="Cambria" pitchFamily="18" charset="0"/>
              </a:rPr>
              <a:t>качества общего </a:t>
            </a:r>
            <a:r>
              <a:rPr lang="ru-RU" dirty="0">
                <a:solidFill>
                  <a:srgbClr val="2E3192"/>
                </a:solidFill>
                <a:latin typeface="Cambria" pitchFamily="18" charset="0"/>
              </a:rPr>
              <a:t>образования</a:t>
            </a:r>
          </a:p>
          <a:p>
            <a:pPr algn="ctr">
              <a:defRPr/>
            </a:pPr>
            <a:r>
              <a:rPr lang="ru-RU" dirty="0">
                <a:solidFill>
                  <a:srgbClr val="2E3192"/>
                </a:solidFill>
                <a:latin typeface="Cambria" pitchFamily="18" charset="0"/>
              </a:rPr>
              <a:t>Рособрнадзора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1938" y="2500313"/>
            <a:ext cx="605155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2E3192"/>
                </a:solidFill>
                <a:latin typeface="Cambria" panose="02040503050406030204" pitchFamily="18" charset="0"/>
              </a:rPr>
              <a:t>БЛАГОДАРИМ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908015"/>
            <a:ext cx="71287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</a:rPr>
              <a:t>Федеральный закон от 29.12.2013 № 273-ФЗ «Об образовании в Российской Федерации»;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</a:rPr>
              <a:t>Приказ </a:t>
            </a:r>
            <a:r>
              <a:rPr lang="ru-RU" sz="1500" b="1" dirty="0" err="1">
                <a:solidFill>
                  <a:srgbClr val="0070C0"/>
                </a:solidFill>
              </a:rPr>
              <a:t>Минобрнауки</a:t>
            </a:r>
            <a:r>
              <a:rPr lang="ru-RU" sz="1500" b="1" dirty="0">
                <a:solidFill>
                  <a:srgbClr val="0070C0"/>
                </a:solidFill>
              </a:rPr>
              <a:t> России №1400 от 26.12.2013 «Об утверждении Порядка проведения государственной итоговой аттестации по образовательным программам среднего общего образования»;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</a:rPr>
              <a:t>Приказ </a:t>
            </a:r>
            <a:r>
              <a:rPr lang="ru-RU" sz="1500" b="1" dirty="0" err="1">
                <a:solidFill>
                  <a:srgbClr val="0070C0"/>
                </a:solidFill>
              </a:rPr>
              <a:t>Минобрнауки</a:t>
            </a:r>
            <a:r>
              <a:rPr lang="ru-RU" sz="1500" b="1" dirty="0">
                <a:solidFill>
                  <a:srgbClr val="0070C0"/>
                </a:solidFill>
              </a:rPr>
              <a:t> России №1394 от 25.12.2013 «Об утверждении Порядка проведения государственной итоговой аттестации по образовательным программам основного общего образования»;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</a:rPr>
              <a:t>Методические рекомендации по организации и проведению ГИА по образовательным программам основного общего и среднего общего образования в форме ОГЭ и ЕГЭ  для лиц с ОВЗ (письмо Рособрнадзора № 02-206 от 08.04.2014);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</a:rPr>
              <a:t>Методические письма о проведении ГИА по образовательным программам основного общего и среднего общего образования по математике и русскому языку в форме ГВЭ (письменная форма) (письмо Рособрнадзора от 14.05.2014  № 02-381).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2934" y="19548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Нормативное и методическое обеспечение 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668" y="19463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Определение лиц с ОВЗ</a:t>
            </a:r>
            <a:endParaRPr lang="ru-RU" sz="22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5457" y="1275606"/>
            <a:ext cx="7416824" cy="1862048"/>
          </a:xfrm>
          <a:prstGeom prst="rect">
            <a:avLst/>
          </a:prstGeom>
          <a:solidFill>
            <a:schemeClr val="lt1">
              <a:alpha val="5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100" b="1" dirty="0" smtClean="0">
                <a:solidFill>
                  <a:srgbClr val="0070C0"/>
                </a:solidFill>
              </a:rPr>
              <a:t>Обучающийся с ограниченными возможностями здоровья - </a:t>
            </a:r>
          </a:p>
          <a:p>
            <a:pPr algn="just">
              <a:spcAft>
                <a:spcPts val="1200"/>
              </a:spcAft>
            </a:pPr>
            <a:r>
              <a:rPr lang="ru-RU" sz="2100" i="1" u="sng" dirty="0" smtClean="0">
                <a:solidFill>
                  <a:srgbClr val="0070C0"/>
                </a:solidFill>
              </a:rPr>
              <a:t>физическое лицо, имеющее </a:t>
            </a:r>
            <a:r>
              <a:rPr lang="ru-RU" sz="2100" i="1" u="sng" dirty="0">
                <a:solidFill>
                  <a:srgbClr val="0070C0"/>
                </a:solidFill>
              </a:rPr>
              <a:t>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  </a:r>
            <a:r>
              <a:rPr lang="ru-RU" sz="2100" b="1" i="1" u="sng" dirty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8104" y="365187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0070C0"/>
                </a:solidFill>
              </a:rPr>
              <a:t>Статья 2 Федерального закона от 29.12.2013 № 273-ФЗ «Об образовании в Российской Федерации».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67100" y="3657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093" y="19198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Итоговое сочинение (изложение)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2200" y="1203598"/>
            <a:ext cx="7944296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Обучающиеся с ОВЗ вправе выбрать как форму допуска к ГИА </a:t>
            </a:r>
            <a:r>
              <a:rPr lang="ru-RU" sz="2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изложение </a:t>
            </a:r>
          </a:p>
          <a:p>
            <a:pPr algn="ctr"/>
            <a:endParaRPr lang="ru-RU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0070C0"/>
                </a:solidFill>
              </a:rPr>
              <a:t>Итоговое изложение как допуск к ГИА вправе писать: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0070C0"/>
                </a:solidFill>
              </a:rPr>
              <a:t>обучающиеся </a:t>
            </a:r>
            <a:r>
              <a:rPr lang="ru-RU" sz="1500" b="1" dirty="0">
                <a:solidFill>
                  <a:srgbClr val="0070C0"/>
                </a:solidFill>
              </a:rPr>
              <a:t>с </a:t>
            </a:r>
            <a:r>
              <a:rPr lang="ru-RU" sz="1500" b="1" dirty="0" smtClean="0">
                <a:solidFill>
                  <a:srgbClr val="0070C0"/>
                </a:solidFill>
              </a:rPr>
              <a:t>ОВЗ, дети-инвалиды </a:t>
            </a:r>
            <a:r>
              <a:rPr lang="ru-RU" sz="1500" b="1" dirty="0">
                <a:solidFill>
                  <a:srgbClr val="0070C0"/>
                </a:solidFill>
              </a:rPr>
              <a:t>и инвалиды;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0070C0"/>
                </a:solidFill>
              </a:rPr>
              <a:t>лица</a:t>
            </a:r>
            <a:r>
              <a:rPr lang="ru-RU" sz="1500" b="1" dirty="0">
                <a:solidFill>
                  <a:srgbClr val="0070C0"/>
                </a:solidFill>
              </a:rPr>
              <a:t>, обучающиеся по состоянию здоровья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</a:t>
            </a:r>
            <a:r>
              <a:rPr lang="ru-RU" sz="1500" b="1" dirty="0" smtClean="0">
                <a:solidFill>
                  <a:srgbClr val="0070C0"/>
                </a:solidFill>
              </a:rPr>
              <a:t>лечении;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</a:rPr>
              <a:t>обучающиеся, получающие среднее общее образование </a:t>
            </a:r>
            <a:r>
              <a:rPr lang="ru-RU" sz="1500" b="1" dirty="0" smtClean="0">
                <a:solidFill>
                  <a:srgbClr val="0070C0"/>
                </a:solidFill>
              </a:rPr>
              <a:t>в учебно-воспитательных </a:t>
            </a:r>
            <a:r>
              <a:rPr lang="ru-RU" sz="1500" b="1" dirty="0">
                <a:solidFill>
                  <a:srgbClr val="0070C0"/>
                </a:solidFill>
              </a:rPr>
              <a:t>учреждениях закрытого </a:t>
            </a:r>
            <a:r>
              <a:rPr lang="ru-RU" sz="1500" b="1" dirty="0" smtClean="0">
                <a:solidFill>
                  <a:srgbClr val="0070C0"/>
                </a:solidFill>
              </a:rPr>
              <a:t>типа и в </a:t>
            </a:r>
            <a:r>
              <a:rPr lang="ru-RU" sz="1500" b="1" dirty="0">
                <a:solidFill>
                  <a:srgbClr val="0070C0"/>
                </a:solidFill>
              </a:rPr>
              <a:t>учреждениях, исполняющих наказание в виде лишения </a:t>
            </a:r>
            <a:r>
              <a:rPr lang="ru-RU" sz="1500" b="1" dirty="0" smtClean="0">
                <a:solidFill>
                  <a:srgbClr val="0070C0"/>
                </a:solidFill>
              </a:rPr>
              <a:t>свободы</a:t>
            </a:r>
            <a:endParaRPr lang="ru-RU" sz="1500" b="1" dirty="0">
              <a:solidFill>
                <a:srgbClr val="0070C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Результаты изложения не учитываются при поступлении в вузы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1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2361" y="12347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Обучающиеся с ОВЗ, инвалиды, дети-инвалиды</a:t>
            </a:r>
          </a:p>
          <a:p>
            <a:pPr algn="ctr"/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для участия в ГИА</a:t>
            </a:r>
            <a:endParaRPr lang="ru-RU" sz="20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2957" y="980802"/>
            <a:ext cx="2808953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 форме ЕГЭ</a:t>
            </a:r>
            <a:endParaRPr lang="ru-RU" sz="2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5129" y="972765"/>
            <a:ext cx="2808953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2E3192"/>
                </a:solidFill>
                <a:latin typeface="Cambria" panose="02040503050406030204" pitchFamily="18" charset="0"/>
              </a:rPr>
              <a:t>в</a:t>
            </a:r>
            <a:r>
              <a:rPr lang="ru-RU" sz="2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 форме ГВЭ </a:t>
            </a:r>
            <a:endParaRPr lang="ru-RU" sz="2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888182" y="1544787"/>
            <a:ext cx="900101" cy="462576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949554" y="1561425"/>
            <a:ext cx="900101" cy="462576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33755" y="2067694"/>
            <a:ext cx="2808953" cy="95410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Подают заявление в ОО, имеющую государственную аккредитацию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95129" y="2074937"/>
            <a:ext cx="2808953" cy="283154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Подают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заявление в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ОО,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имеющую государственную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аккредитацию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Предоставляют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копию рекомендаций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ПМПК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инвалиды, дети-инвалиды – предоставляют оригинал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или заверенную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копию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справки, подтверждающей факт установления инвалидности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8268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9526" y="195486"/>
            <a:ext cx="741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Сдача ГИА-11 лицами с ОВЗ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915566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Государственная итоговая аттестация</a:t>
            </a:r>
            <a:endParaRPr lang="ru-RU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125663"/>
            <a:ext cx="24482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Единый государственный экзамен</a:t>
            </a:r>
            <a:endParaRPr lang="ru-RU" dirty="0"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25663"/>
            <a:ext cx="24685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38329" y="2125663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j-lt"/>
              </a:rPr>
              <a:t>Государственный выпускной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+mj-lt"/>
              </a:rPr>
              <a:t>экзамен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5357" y="3520033"/>
            <a:ext cx="252028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Прием в образовательную организацию высшего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3670138"/>
            <a:ext cx="2199508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Вступительные испытания в вузе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19872" y="170765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1"/>
          </p:cNvCxnSpPr>
          <p:nvPr/>
        </p:nvCxnSpPr>
        <p:spPr>
          <a:xfrm flipH="1">
            <a:off x="2339752" y="1311610"/>
            <a:ext cx="1080120" cy="756084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3"/>
          </p:cNvCxnSpPr>
          <p:nvPr/>
        </p:nvCxnSpPr>
        <p:spPr>
          <a:xfrm>
            <a:off x="6084168" y="1311610"/>
            <a:ext cx="936104" cy="756084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</p:cNvCxnSpPr>
          <p:nvPr/>
        </p:nvCxnSpPr>
        <p:spPr>
          <a:xfrm flipH="1">
            <a:off x="7318449" y="3048993"/>
            <a:ext cx="1" cy="621145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1"/>
            <a:endCxn id="7" idx="3"/>
          </p:cNvCxnSpPr>
          <p:nvPr/>
        </p:nvCxnSpPr>
        <p:spPr>
          <a:xfrm flipH="1">
            <a:off x="5225637" y="4132101"/>
            <a:ext cx="15066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187624" y="2989759"/>
            <a:ext cx="0" cy="1238175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187624" y="4227934"/>
            <a:ext cx="151773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5940" y="26749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Особые условия для лиц с ОВЗ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10147" y="987573"/>
            <a:ext cx="734654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Беспрепятственный доступ участников ГИА ко всем помещениям ППЭ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Возможность пользоваться необходимыми техническими средствами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Организация питания и </a:t>
            </a:r>
            <a:r>
              <a:rPr lang="ru-RU" sz="2000" b="1" dirty="0" smtClean="0">
                <a:solidFill>
                  <a:srgbClr val="0070C0"/>
                </a:solidFill>
              </a:rPr>
              <a:t>перерывов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</a:rPr>
              <a:t>Увеличение продолжительности экзамена на 1,5 ч.</a:t>
            </a:r>
            <a:endParaRPr lang="ru-RU" sz="2000" b="1" dirty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Наличие ассистента в ППЭ для</a:t>
            </a:r>
            <a:r>
              <a:rPr lang="ru-RU" sz="2000" b="1" dirty="0" smtClean="0">
                <a:solidFill>
                  <a:srgbClr val="00B050"/>
                </a:solidFill>
                <a:latin typeface="Cambria" pitchFamily="18" charset="0"/>
              </a:rPr>
              <a:t>: 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500" b="1" dirty="0">
                <a:solidFill>
                  <a:srgbClr val="0070C0"/>
                </a:solidFill>
              </a:rPr>
              <a:t>содействия в перемещении;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500" b="1" dirty="0">
                <a:solidFill>
                  <a:srgbClr val="0070C0"/>
                </a:solidFill>
              </a:rPr>
              <a:t>оказания помощи в фиксации положения тела, ручки в кисти руки;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500" b="1" dirty="0">
                <a:solidFill>
                  <a:srgbClr val="0070C0"/>
                </a:solidFill>
              </a:rPr>
              <a:t>вызова медперсонала;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500" b="1" dirty="0">
                <a:solidFill>
                  <a:srgbClr val="0070C0"/>
                </a:solidFill>
              </a:rPr>
              <a:t>оказания неотложной медицинской помощи;</a:t>
            </a:r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500" b="1" dirty="0">
                <a:solidFill>
                  <a:srgbClr val="0070C0"/>
                </a:solidFill>
              </a:rPr>
              <a:t>оказания помощи в общении с сотрудниками ППЭ</a:t>
            </a:r>
            <a:r>
              <a:rPr lang="ru-RU" sz="20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470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843558"/>
            <a:ext cx="756084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</a:rPr>
              <a:t>Для глухих и слабослышащих: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звукоусиливающая аппаратура;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наличие ассистента-</a:t>
            </a:r>
            <a:r>
              <a:rPr lang="ru-RU" sz="1600" b="1" dirty="0" err="1" smtClean="0">
                <a:solidFill>
                  <a:srgbClr val="0070C0"/>
                </a:solidFill>
              </a:rPr>
              <a:t>сурдопереводчика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  <a:endParaRPr lang="ru-RU" sz="1600" b="1" dirty="0">
              <a:solidFill>
                <a:srgbClr val="0070C0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</a:rPr>
              <a:t>Для слепых:</a:t>
            </a: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ЭМ и письменная экзаменационная работа оформляются шрифтом Брайля;</a:t>
            </a: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>
                <a:solidFill>
                  <a:srgbClr val="0070C0"/>
                </a:solidFill>
              </a:rPr>
              <a:t>Возможность выполнения  экзаменационной работы на ПК</a:t>
            </a:r>
            <a:r>
              <a:rPr lang="ru-RU" sz="1600" b="1" dirty="0" smtClean="0">
                <a:solidFill>
                  <a:srgbClr val="0070C0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Возможность сдать ГВЭ в устной форме.</a:t>
            </a:r>
            <a:endParaRPr lang="ru-RU" sz="1600" b="1" dirty="0">
              <a:solidFill>
                <a:srgbClr val="0070C0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</a:rPr>
              <a:t>Для слабовидящих: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ЭМ копируются в увеличенном размере;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Наличие увеличительного устройства в аудитории;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Индивидуальное </a:t>
            </a:r>
            <a:r>
              <a:rPr lang="ru-RU" sz="1600" b="1" dirty="0">
                <a:solidFill>
                  <a:srgbClr val="0070C0"/>
                </a:solidFill>
              </a:rPr>
              <a:t>освещение не менее 300 люкс. 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</a:rPr>
              <a:t>Для лиц с нарушением опорно-двигательного аппарата: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Возможность выполнения  экзаменационной работы на ПК;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Возможность сдать ГВЭ в устной форме.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19548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Особые условия для лиц с ОВЗ</a:t>
            </a:r>
          </a:p>
        </p:txBody>
      </p:sp>
    </p:spTree>
    <p:extLst>
      <p:ext uri="{BB962C8B-B14F-4D97-AF65-F5344CB8AC3E}">
        <p14:creationId xmlns:p14="http://schemas.microsoft.com/office/powerpoint/2010/main" xmlns="" val="15745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093" y="19198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E3192"/>
                </a:solidFill>
                <a:latin typeface="Cambria" pitchFamily="18" charset="0"/>
              </a:rPr>
              <a:t>Организация ППЭ на дому</a:t>
            </a:r>
            <a:endParaRPr lang="ru-RU" sz="28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91630"/>
            <a:ext cx="79672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</a:rPr>
              <a:t>ГИА может быть организована на дому для лиц, имеющих:</a:t>
            </a:r>
          </a:p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медицинские основания (медицинская справка) для обучения на дому</a:t>
            </a:r>
          </a:p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b="1" dirty="0">
                <a:solidFill>
                  <a:srgbClr val="0070C0"/>
                </a:solidFill>
              </a:rPr>
              <a:t>с</a:t>
            </a:r>
            <a:r>
              <a:rPr lang="ru-RU" sz="2400" b="1" smtClean="0">
                <a:solidFill>
                  <a:srgbClr val="0070C0"/>
                </a:solidFill>
              </a:rPr>
              <a:t>оответствующие </a:t>
            </a:r>
            <a:r>
              <a:rPr lang="ru-RU" sz="2400" b="1" dirty="0" smtClean="0">
                <a:solidFill>
                  <a:srgbClr val="0070C0"/>
                </a:solidFill>
              </a:rPr>
              <a:t>рекомендации психолого</a:t>
            </a:r>
            <a:r>
              <a:rPr lang="ru-RU" sz="2400" b="1" dirty="0">
                <a:solidFill>
                  <a:srgbClr val="0070C0"/>
                </a:solidFill>
              </a:rPr>
              <a:t>-медико-педагогической </a:t>
            </a:r>
            <a:r>
              <a:rPr lang="ru-RU" sz="2400" b="1" dirty="0" smtClean="0">
                <a:solidFill>
                  <a:srgbClr val="0070C0"/>
                </a:solidFill>
              </a:rPr>
              <a:t>комиссии. 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0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2740</TotalTime>
  <Words>567</Words>
  <Application>Microsoft Office PowerPoint</Application>
  <PresentationFormat>Экран (16:9)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2_Тема Office</vt:lpstr>
      <vt:lpstr>1_Тема Office</vt:lpstr>
      <vt:lpstr>3_Тема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1</cp:lastModifiedBy>
  <cp:revision>71</cp:revision>
  <cp:lastPrinted>2014-10-10T16:56:46Z</cp:lastPrinted>
  <dcterms:created xsi:type="dcterms:W3CDTF">2013-10-28T02:04:26Z</dcterms:created>
  <dcterms:modified xsi:type="dcterms:W3CDTF">2014-10-11T09:34:04Z</dcterms:modified>
</cp:coreProperties>
</file>