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3" r:id="rId4"/>
    <p:sldId id="264" r:id="rId5"/>
    <p:sldId id="265" r:id="rId6"/>
    <p:sldId id="266" r:id="rId7"/>
    <p:sldId id="267" r:id="rId8"/>
    <p:sldId id="268" r:id="rId9"/>
    <p:sldId id="269" r:id="rId10"/>
  </p:sldIdLst>
  <p:sldSz cx="6858000" cy="9906000" type="A4"/>
  <p:notesSz cx="6858000" cy="10059988"/>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3300"/>
    <a:srgbClr val="CC3300"/>
    <a:srgbClr val="FFFF66"/>
    <a:srgbClr val="FFFFCC"/>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2" autoAdjust="0"/>
    <p:restoredTop sz="94660"/>
  </p:normalViewPr>
  <p:slideViewPr>
    <p:cSldViewPr>
      <p:cViewPr varScale="1">
        <p:scale>
          <a:sx n="74" d="100"/>
          <a:sy n="74" d="100"/>
        </p:scale>
        <p:origin x="-3378" y="-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4099" name="Rectangle 3"/>
          <p:cNvSpPr>
            <a:spLocks noGrp="1" noChangeArrowheads="1"/>
          </p:cNvSpPr>
          <p:nvPr>
            <p:ph type="dt" idx="1"/>
          </p:nvPr>
        </p:nvSpPr>
        <p:spPr bwMode="auto">
          <a:xfrm>
            <a:off x="3884613" y="0"/>
            <a:ext cx="2971800"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052" name="Rectangle 4"/>
          <p:cNvSpPr>
            <a:spLocks noRot="1" noChangeArrowheads="1" noTextEdit="1"/>
          </p:cNvSpPr>
          <p:nvPr>
            <p:ph type="sldImg" idx="2"/>
          </p:nvPr>
        </p:nvSpPr>
        <p:spPr bwMode="auto">
          <a:xfrm>
            <a:off x="2124075" y="754063"/>
            <a:ext cx="2609850" cy="37734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778375"/>
            <a:ext cx="5486400" cy="452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102" name="Rectangle 6"/>
          <p:cNvSpPr>
            <a:spLocks noGrp="1" noChangeArrowheads="1"/>
          </p:cNvSpPr>
          <p:nvPr>
            <p:ph type="ftr" sz="quarter" idx="4"/>
          </p:nvPr>
        </p:nvSpPr>
        <p:spPr bwMode="auto">
          <a:xfrm>
            <a:off x="0" y="9555163"/>
            <a:ext cx="29718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4103" name="Rectangle 7"/>
          <p:cNvSpPr>
            <a:spLocks noGrp="1" noChangeArrowheads="1"/>
          </p:cNvSpPr>
          <p:nvPr>
            <p:ph type="sldNum" sz="quarter" idx="5"/>
          </p:nvPr>
        </p:nvSpPr>
        <p:spPr bwMode="auto">
          <a:xfrm>
            <a:off x="3884613" y="9555163"/>
            <a:ext cx="2971800" cy="503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5804C272-0B52-47D3-83B2-FF3DFF3E4CD2}" type="slidenum">
              <a:rPr lang="ru-RU" altLang="ru-RU"/>
              <a:pPr/>
              <a:t>‹#›</a:t>
            </a:fld>
            <a:endParaRPr lang="ru-RU" altLang="ru-RU"/>
          </a:p>
        </p:txBody>
      </p:sp>
    </p:spTree>
    <p:extLst>
      <p:ext uri="{BB962C8B-B14F-4D97-AF65-F5344CB8AC3E}">
        <p14:creationId xmlns:p14="http://schemas.microsoft.com/office/powerpoint/2010/main" val="5665879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527C8AE-A36B-4EBB-A2C0-162FBF5FE1BF}" type="slidenum">
              <a:rPr lang="ru-RU" altLang="ru-RU"/>
              <a:pPr>
                <a:spcBef>
                  <a:spcPct val="0"/>
                </a:spcBef>
              </a:pPr>
              <a:t>1</a:t>
            </a:fld>
            <a:endParaRPr lang="ru-RU" altLang="ru-RU"/>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ru-RU" altLang="ru-RU" smtClean="0"/>
              <a:t>февраль</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79085A3-0805-443E-B993-0EFE5FCEF3F2}" type="slidenum">
              <a:rPr lang="ru-RU" altLang="ru-RU"/>
              <a:pPr>
                <a:spcBef>
                  <a:spcPct val="0"/>
                </a:spcBef>
              </a:pPr>
              <a:t>2</a:t>
            </a:fld>
            <a:endParaRPr lang="ru-RU" altLang="ru-RU"/>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ru-RU" altLang="ru-RU" smtClean="0"/>
              <a:t>март</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90CCC6C-F216-4363-8B03-00C043BD7ACF}" type="slidenum">
              <a:rPr lang="ru-RU" altLang="ru-RU"/>
              <a:pPr>
                <a:spcBef>
                  <a:spcPct val="0"/>
                </a:spcBef>
              </a:pPr>
              <a:t>3</a:t>
            </a:fld>
            <a:endParaRPr lang="ru-RU" altLang="ru-RU"/>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ru-RU" altLang="ru-RU" smtClean="0"/>
              <a:t>июль</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2AB746A-951A-4682-85F8-D736A639E34F}" type="slidenum">
              <a:rPr lang="ru-RU" altLang="ru-RU"/>
              <a:pPr>
                <a:spcBef>
                  <a:spcPct val="0"/>
                </a:spcBef>
              </a:pPr>
              <a:t>4</a:t>
            </a:fld>
            <a:endParaRPr lang="ru-RU" altLang="ru-RU"/>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ru-RU" altLang="ru-RU" smtClean="0"/>
              <a:t>август</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A392D50-9C0B-4E92-B901-574B72902FDA}" type="slidenum">
              <a:rPr lang="ru-RU" altLang="ru-RU"/>
              <a:pPr>
                <a:spcBef>
                  <a:spcPct val="0"/>
                </a:spcBef>
              </a:pPr>
              <a:t>5</a:t>
            </a:fld>
            <a:endParaRPr lang="ru-RU" altLang="ru-RU"/>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ru-RU" altLang="ru-RU" smtClean="0"/>
              <a:t>сентябрь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8A9CE0C3-D45A-460B-A92E-DF1F9E25D989}" type="slidenum">
              <a:rPr lang="ru-RU" altLang="ru-RU"/>
              <a:pPr>
                <a:spcBef>
                  <a:spcPct val="0"/>
                </a:spcBef>
              </a:pPr>
              <a:t>6</a:t>
            </a:fld>
            <a:endParaRPr lang="ru-RU" altLang="ru-RU"/>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ru-RU" altLang="ru-RU" smtClean="0"/>
              <a:t>октябрь</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58B5BFA-0614-4ECA-9CB4-14C5F0171799}" type="slidenum">
              <a:rPr lang="ru-RU" altLang="ru-RU"/>
              <a:pPr>
                <a:spcBef>
                  <a:spcPct val="0"/>
                </a:spcBef>
              </a:pPr>
              <a:t>7</a:t>
            </a:fld>
            <a:endParaRPr lang="ru-RU" altLang="ru-RU"/>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ru-RU" altLang="ru-RU" smtClean="0"/>
              <a:t>ноябрь</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5B70C8A-9787-4E0D-83DA-6D5194D85C80}" type="slidenum">
              <a:rPr lang="ru-RU" altLang="ru-RU"/>
              <a:pPr>
                <a:spcBef>
                  <a:spcPct val="0"/>
                </a:spcBef>
              </a:pPr>
              <a:t>8</a:t>
            </a:fld>
            <a:endParaRPr lang="ru-RU" altLang="ru-RU"/>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ru-RU" altLang="ru-RU" smtClean="0"/>
              <a:t>декабрь</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78BB433E-5ED3-4A88-A1B7-C4D78447C902}" type="slidenum">
              <a:rPr lang="ru-RU" altLang="ru-RU"/>
              <a:pPr>
                <a:spcBef>
                  <a:spcPct val="0"/>
                </a:spcBef>
              </a:pPr>
              <a:t>9</a:t>
            </a:fld>
            <a:endParaRPr lang="ru-RU" altLang="ru-RU"/>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ru-RU" altLang="ru-RU" smtClean="0"/>
              <a:t>декабрь</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076575"/>
            <a:ext cx="5829300" cy="212407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6DB4F47E-B26A-4A2C-A397-222755E6D6DD}" type="slidenum">
              <a:rPr lang="ru-RU" altLang="ru-RU"/>
              <a:pPr/>
              <a:t>‹#›</a:t>
            </a:fld>
            <a:endParaRPr lang="ru-RU" altLang="ru-RU"/>
          </a:p>
        </p:txBody>
      </p:sp>
    </p:spTree>
    <p:extLst>
      <p:ext uri="{BB962C8B-B14F-4D97-AF65-F5344CB8AC3E}">
        <p14:creationId xmlns:p14="http://schemas.microsoft.com/office/powerpoint/2010/main" val="4171307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7681E7E2-ACB8-41E4-918B-5A0B0EFE0EFF}" type="slidenum">
              <a:rPr lang="ru-RU" altLang="ru-RU"/>
              <a:pPr/>
              <a:t>‹#›</a:t>
            </a:fld>
            <a:endParaRPr lang="ru-RU" altLang="ru-RU"/>
          </a:p>
        </p:txBody>
      </p:sp>
    </p:spTree>
    <p:extLst>
      <p:ext uri="{BB962C8B-B14F-4D97-AF65-F5344CB8AC3E}">
        <p14:creationId xmlns:p14="http://schemas.microsoft.com/office/powerpoint/2010/main" val="996520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96875"/>
            <a:ext cx="1543050" cy="84518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96875"/>
            <a:ext cx="4476750" cy="84518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AA1CC47-1F1B-4D20-9681-328D7110C988}" type="slidenum">
              <a:rPr lang="ru-RU" altLang="ru-RU"/>
              <a:pPr/>
              <a:t>‹#›</a:t>
            </a:fld>
            <a:endParaRPr lang="ru-RU" altLang="ru-RU"/>
          </a:p>
        </p:txBody>
      </p:sp>
    </p:spTree>
    <p:extLst>
      <p:ext uri="{BB962C8B-B14F-4D97-AF65-F5344CB8AC3E}">
        <p14:creationId xmlns:p14="http://schemas.microsoft.com/office/powerpoint/2010/main" val="164376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C5C71BA-BB07-45D8-9F13-B23204490B5B}" type="slidenum">
              <a:rPr lang="ru-RU" altLang="ru-RU"/>
              <a:pPr/>
              <a:t>‹#›</a:t>
            </a:fld>
            <a:endParaRPr lang="ru-RU" altLang="ru-RU"/>
          </a:p>
        </p:txBody>
      </p:sp>
    </p:spTree>
    <p:extLst>
      <p:ext uri="{BB962C8B-B14F-4D97-AF65-F5344CB8AC3E}">
        <p14:creationId xmlns:p14="http://schemas.microsoft.com/office/powerpoint/2010/main" val="2051306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6365875"/>
            <a:ext cx="5829300" cy="1966913"/>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216EEA29-F5F3-4710-9350-A01BDF2644B6}" type="slidenum">
              <a:rPr lang="ru-RU" altLang="ru-RU"/>
              <a:pPr/>
              <a:t>‹#›</a:t>
            </a:fld>
            <a:endParaRPr lang="ru-RU" altLang="ru-RU"/>
          </a:p>
        </p:txBody>
      </p:sp>
    </p:spTree>
    <p:extLst>
      <p:ext uri="{BB962C8B-B14F-4D97-AF65-F5344CB8AC3E}">
        <p14:creationId xmlns:p14="http://schemas.microsoft.com/office/powerpoint/2010/main" val="3020167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20C97B68-58C1-494B-93F5-60F1BEA128A4}" type="slidenum">
              <a:rPr lang="ru-RU" altLang="ru-RU"/>
              <a:pPr/>
              <a:t>‹#›</a:t>
            </a:fld>
            <a:endParaRPr lang="ru-RU" altLang="ru-RU"/>
          </a:p>
        </p:txBody>
      </p:sp>
    </p:spTree>
    <p:extLst>
      <p:ext uri="{BB962C8B-B14F-4D97-AF65-F5344CB8AC3E}">
        <p14:creationId xmlns:p14="http://schemas.microsoft.com/office/powerpoint/2010/main" val="4139746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4DEB8A14-0BDA-434E-9B04-9BB1AD1DCBC8}" type="slidenum">
              <a:rPr lang="ru-RU" altLang="ru-RU"/>
              <a:pPr/>
              <a:t>‹#›</a:t>
            </a:fld>
            <a:endParaRPr lang="ru-RU" altLang="ru-RU"/>
          </a:p>
        </p:txBody>
      </p:sp>
    </p:spTree>
    <p:extLst>
      <p:ext uri="{BB962C8B-B14F-4D97-AF65-F5344CB8AC3E}">
        <p14:creationId xmlns:p14="http://schemas.microsoft.com/office/powerpoint/2010/main" val="1788255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AF574729-80AE-47F5-9332-7BA496982269}" type="slidenum">
              <a:rPr lang="ru-RU" altLang="ru-RU"/>
              <a:pPr/>
              <a:t>‹#›</a:t>
            </a:fld>
            <a:endParaRPr lang="ru-RU" altLang="ru-RU"/>
          </a:p>
        </p:txBody>
      </p:sp>
    </p:spTree>
    <p:extLst>
      <p:ext uri="{BB962C8B-B14F-4D97-AF65-F5344CB8AC3E}">
        <p14:creationId xmlns:p14="http://schemas.microsoft.com/office/powerpoint/2010/main" val="295456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5B284A09-E304-4A8E-BB04-445E179644DE}" type="slidenum">
              <a:rPr lang="ru-RU" altLang="ru-RU"/>
              <a:pPr/>
              <a:t>‹#›</a:t>
            </a:fld>
            <a:endParaRPr lang="ru-RU" altLang="ru-RU"/>
          </a:p>
        </p:txBody>
      </p:sp>
    </p:spTree>
    <p:extLst>
      <p:ext uri="{BB962C8B-B14F-4D97-AF65-F5344CB8AC3E}">
        <p14:creationId xmlns:p14="http://schemas.microsoft.com/office/powerpoint/2010/main" val="377195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3700"/>
            <a:ext cx="2255838" cy="167957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E0DE72AF-C798-408C-AB54-FC1FE8216D9B}" type="slidenum">
              <a:rPr lang="ru-RU" altLang="ru-RU"/>
              <a:pPr/>
              <a:t>‹#›</a:t>
            </a:fld>
            <a:endParaRPr lang="ru-RU" altLang="ru-RU"/>
          </a:p>
        </p:txBody>
      </p:sp>
    </p:spTree>
    <p:extLst>
      <p:ext uri="{BB962C8B-B14F-4D97-AF65-F5344CB8AC3E}">
        <p14:creationId xmlns:p14="http://schemas.microsoft.com/office/powerpoint/2010/main" val="252391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934200"/>
            <a:ext cx="4114800" cy="8191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FD65379E-7C20-476D-BB52-7ABAB5D1DC55}" type="slidenum">
              <a:rPr lang="ru-RU" altLang="ru-RU"/>
              <a:pPr/>
              <a:t>‹#›</a:t>
            </a:fld>
            <a:endParaRPr lang="ru-RU" altLang="ru-RU"/>
          </a:p>
        </p:txBody>
      </p:sp>
    </p:spTree>
    <p:extLst>
      <p:ext uri="{BB962C8B-B14F-4D97-AF65-F5344CB8AC3E}">
        <p14:creationId xmlns:p14="http://schemas.microsoft.com/office/powerpoint/2010/main" val="261598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4AB8EB5F-C95E-4794-938C-58686E81AF17}"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7.vml"/><Relationship Id="rId5" Type="http://schemas.openxmlformats.org/officeDocument/2006/relationships/image" Target="../media/image1.emf"/><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9.vml"/><Relationship Id="rId5" Type="http://schemas.openxmlformats.org/officeDocument/2006/relationships/image" Target="../media/image1.emf"/><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3075"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3078"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149" name="Text Box 5"/>
          <p:cNvSpPr txBox="1">
            <a:spLocks noChangeArrowheads="1"/>
          </p:cNvSpPr>
          <p:nvPr/>
        </p:nvSpPr>
        <p:spPr bwMode="auto">
          <a:xfrm>
            <a:off x="260350" y="1352550"/>
            <a:ext cx="6337300" cy="820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ru-RU" sz="1500" b="1">
                <a:solidFill>
                  <a:srgbClr val="FF3300"/>
                </a:solidFill>
                <a:effectLst>
                  <a:outerShdw blurRad="38100" dist="38100" dir="2700000" algn="tl">
                    <a:srgbClr val="C0C0C0"/>
                  </a:outerShdw>
                </a:effectLst>
              </a:rPr>
              <a:t>Плохое состояние электропроводки</a:t>
            </a:r>
          </a:p>
          <a:p>
            <a:pPr algn="ctr" eaLnBrk="1" hangingPunct="1">
              <a:defRPr/>
            </a:pPr>
            <a:r>
              <a:rPr lang="ru-RU" sz="1500" b="1">
                <a:solidFill>
                  <a:srgbClr val="FF3300"/>
                </a:solidFill>
                <a:effectLst>
                  <a:outerShdw blurRad="38100" dist="38100" dir="2700000" algn="tl">
                    <a:srgbClr val="C0C0C0"/>
                  </a:outerShdw>
                </a:effectLst>
              </a:rPr>
              <a:t>уже не один год  числится в пожарной статистике</a:t>
            </a:r>
          </a:p>
          <a:p>
            <a:pPr algn="ctr" eaLnBrk="1" hangingPunct="1">
              <a:defRPr/>
            </a:pPr>
            <a:r>
              <a:rPr lang="ru-RU" sz="1500" b="1">
                <a:solidFill>
                  <a:srgbClr val="FF3300"/>
                </a:solidFill>
                <a:effectLst>
                  <a:outerShdw blurRad="38100" dist="38100" dir="2700000" algn="tl">
                    <a:srgbClr val="C0C0C0"/>
                  </a:outerShdw>
                </a:effectLst>
              </a:rPr>
              <a:t>в числе главных причин пожаров – каждый третий происходит из-за нее.</a:t>
            </a:r>
          </a:p>
          <a:p>
            <a:pPr algn="ctr" eaLnBrk="1" hangingPunct="1">
              <a:defRPr/>
            </a:pPr>
            <a:r>
              <a:rPr lang="ru-RU" sz="1500"/>
              <a:t>Случаются такие пожары чаще всего в комнатах, коридорах и на кухне. Это понятно – в комнатах обогреватели, в коридорах – распределительные щиты, на кухне – бытовые электроприборы.           В среднем в каждой квартире на кухне их как минимум пять: холодильник, микроволновка,  миксер,  стиральная машина  и  конечно, электрочайник.   При условии  их одновременной работы,  пожар в распределительном щите – дело времени.</a:t>
            </a:r>
          </a:p>
          <a:p>
            <a:pPr algn="ctr" eaLnBrk="1" hangingPunct="1">
              <a:defRPr/>
            </a:pPr>
            <a:r>
              <a:rPr lang="ru-RU" sz="1500"/>
              <a:t>В зданиях старой постройки электросети давно не выдерживают  нагрузки мощных современных электроприборов и перепадов напряжения.</a:t>
            </a:r>
          </a:p>
          <a:p>
            <a:pPr algn="ctr" eaLnBrk="1" hangingPunct="1">
              <a:defRPr/>
            </a:pPr>
            <a:endParaRPr lang="ru-RU" sz="1500" b="1"/>
          </a:p>
          <a:p>
            <a:pPr algn="ctr" eaLnBrk="1" hangingPunct="1">
              <a:defRPr/>
            </a:pPr>
            <a:r>
              <a:rPr lang="ru-RU" sz="1500" b="1">
                <a:solidFill>
                  <a:srgbClr val="FF3300"/>
                </a:solidFill>
                <a:effectLst>
                  <a:outerShdw blurRad="38100" dist="38100" dir="2700000" algn="tl">
                    <a:srgbClr val="C0C0C0"/>
                  </a:outerShdw>
                </a:effectLst>
              </a:rPr>
              <a:t>Ветхая электропроводка упорно напоминает</a:t>
            </a:r>
          </a:p>
          <a:p>
            <a:pPr algn="ctr" eaLnBrk="1" hangingPunct="1">
              <a:defRPr/>
            </a:pPr>
            <a:r>
              <a:rPr lang="ru-RU" sz="1500" b="1">
                <a:solidFill>
                  <a:srgbClr val="FF3300"/>
                </a:solidFill>
                <a:effectLst>
                  <a:outerShdw blurRad="38100" dist="38100" dir="2700000" algn="tl">
                    <a:srgbClr val="C0C0C0"/>
                  </a:outerShdw>
                </a:effectLst>
              </a:rPr>
              <a:t>о своем запущенном состоянии новыми жертвами:</a:t>
            </a:r>
          </a:p>
          <a:p>
            <a:pPr algn="ctr" eaLnBrk="1" hangingPunct="1">
              <a:defRPr/>
            </a:pPr>
            <a:r>
              <a:rPr lang="ru-RU" sz="1500" b="1">
                <a:solidFill>
                  <a:srgbClr val="FF3300"/>
                </a:solidFill>
                <a:effectLst>
                  <a:outerShdw blurRad="38100" dist="38100" dir="2700000" algn="tl">
                    <a:srgbClr val="C0C0C0"/>
                  </a:outerShdw>
                </a:effectLst>
              </a:rPr>
              <a:t>за  год  она «замыкает» жизни более 700 россиян.</a:t>
            </a:r>
          </a:p>
          <a:p>
            <a:pPr algn="ctr" eaLnBrk="1" hangingPunct="1">
              <a:defRPr/>
            </a:pPr>
            <a:endParaRPr lang="ru-RU" sz="1500" b="1">
              <a:solidFill>
                <a:srgbClr val="FF3300"/>
              </a:solidFill>
              <a:effectLst>
                <a:outerShdw blurRad="38100" dist="38100" dir="2700000" algn="tl">
                  <a:srgbClr val="C0C0C0"/>
                </a:outerShdw>
              </a:effectLst>
            </a:endParaRPr>
          </a:p>
          <a:p>
            <a:pPr algn="ctr" eaLnBrk="1" hangingPunct="1">
              <a:defRPr/>
            </a:pPr>
            <a:r>
              <a:rPr lang="ru-RU" sz="1500"/>
              <a:t>Электропроводка современной квартиры должна выдерживать нагрузку до 6 кВт. Этой мощности хватит на подключение большинства бытовых приборов.   Но в домах старой постройки          (50 – 60 годы) электросеть проектировалась с нагрузкой            только 1 кВт, и пока граждане обходились телевизором, утюгом, холодильником и несколькими лампочками, проблем у электриков не было.  Но, теперь, когда энергопотребление возросло в несколько раз, проводка стала дряхлеть не по дням, а по часам.</a:t>
            </a:r>
            <a:endParaRPr lang="ru-RU" sz="1500" u="sng"/>
          </a:p>
          <a:p>
            <a:pPr algn="ctr" eaLnBrk="1" hangingPunct="1">
              <a:defRPr/>
            </a:pPr>
            <a:r>
              <a:rPr lang="ru-RU" sz="1500" u="sng"/>
              <a:t>В зоне риска в основном 5–ти этажки и панельные скворечники, которые строили в режиме экономии и проводка в них дешевая –алюминиевая, которая окисляется уже через пару лет.</a:t>
            </a:r>
            <a:endParaRPr lang="ru-RU" sz="1500"/>
          </a:p>
          <a:p>
            <a:pPr algn="ctr" eaLnBrk="1" hangingPunct="1">
              <a:defRPr/>
            </a:pPr>
            <a:endParaRPr lang="ru-RU" sz="1500"/>
          </a:p>
          <a:p>
            <a:pPr algn="ctr" eaLnBrk="1" hangingPunct="1">
              <a:defRPr/>
            </a:pPr>
            <a:r>
              <a:rPr lang="ru-RU" sz="1500">
                <a:solidFill>
                  <a:srgbClr val="0000FF"/>
                </a:solidFill>
              </a:rPr>
              <a:t>Если хотите проверить насколько вы рискуете – снимите крышку с розетки. Если провода уже заметно оплавились и почернели –                          не ждите пожара, </a:t>
            </a:r>
            <a:r>
              <a:rPr lang="ru-RU" sz="1500" b="1">
                <a:solidFill>
                  <a:srgbClr val="0000FF"/>
                </a:solidFill>
                <a:effectLst>
                  <a:outerShdw blurRad="38100" dist="38100" dir="2700000" algn="tl">
                    <a:srgbClr val="C0C0C0"/>
                  </a:outerShdw>
                </a:effectLst>
              </a:rPr>
              <a:t>вызывайте электрика !</a:t>
            </a:r>
          </a:p>
          <a:p>
            <a:pPr algn="ctr" eaLnBrk="1" hangingPunct="1">
              <a:spcBef>
                <a:spcPct val="50000"/>
              </a:spcBef>
              <a:defRPr/>
            </a:pPr>
            <a:endParaRPr lang="ru-RU" sz="1500">
              <a:solidFill>
                <a:srgbClr val="0000FF"/>
              </a:solidFill>
            </a:endParaRP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5123"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5127"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8197"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8198" name="Text Box 6"/>
          <p:cNvSpPr txBox="1">
            <a:spLocks noChangeArrowheads="1"/>
          </p:cNvSpPr>
          <p:nvPr/>
        </p:nvSpPr>
        <p:spPr bwMode="auto">
          <a:xfrm>
            <a:off x="333375" y="1352550"/>
            <a:ext cx="6335713" cy="839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ru-RU" sz="1500" b="1">
                <a:solidFill>
                  <a:srgbClr val="FF3300"/>
                </a:solidFill>
                <a:effectLst>
                  <a:outerShdw blurRad="38100" dist="38100" dir="2700000" algn="tl">
                    <a:srgbClr val="C0C0C0"/>
                  </a:outerShdw>
                </a:effectLst>
              </a:rPr>
              <a:t>Пожары в электротехнических изделиях</a:t>
            </a:r>
          </a:p>
          <a:p>
            <a:pPr eaLnBrk="1" hangingPunct="1">
              <a:defRPr/>
            </a:pPr>
            <a:r>
              <a:rPr lang="ru-RU" sz="1500" b="1">
                <a:solidFill>
                  <a:srgbClr val="FF3300"/>
                </a:solidFill>
                <a:effectLst>
                  <a:outerShdw blurRad="38100" dist="38100" dir="2700000" algn="tl">
                    <a:srgbClr val="C0C0C0"/>
                  </a:outerShdw>
                </a:effectLst>
              </a:rPr>
              <a:t>       </a:t>
            </a:r>
          </a:p>
          <a:p>
            <a:pPr algn="ctr" eaLnBrk="1" hangingPunct="1">
              <a:defRPr/>
            </a:pPr>
            <a:r>
              <a:rPr lang="ru-RU" sz="1300" b="1">
                <a:solidFill>
                  <a:srgbClr val="FF3300"/>
                </a:solidFill>
                <a:effectLst>
                  <a:outerShdw blurRad="38100" dist="38100" dir="2700000" algn="tl">
                    <a:srgbClr val="C0C0C0"/>
                  </a:outerShdw>
                </a:effectLst>
              </a:rPr>
              <a:t> “Режим ожидания”  у телевизора, музыкального центра, компьютера и др. техники – это пожароопасный режим электроприбора.</a:t>
            </a:r>
            <a:r>
              <a:rPr lang="ru-RU" sz="1300" b="1">
                <a:solidFill>
                  <a:srgbClr val="FF3300"/>
                </a:solidFill>
              </a:rPr>
              <a:t> </a:t>
            </a:r>
          </a:p>
          <a:p>
            <a:pPr eaLnBrk="1" hangingPunct="1">
              <a:defRPr/>
            </a:pPr>
            <a:r>
              <a:rPr lang="ru-RU" sz="1400"/>
              <a:t>            Оставив дома телевизор в “режиме ожидания”, вы должны представлять себе, что все его узлы находятся под напряжением, не включена только развертка экрана. Загорание может произойти в ваше отсутствие из-за скачков напряжения электросети или во время грозы, если молниезащита дома недостаточна. </a:t>
            </a:r>
          </a:p>
          <a:p>
            <a:pPr eaLnBrk="1" hangingPunct="1">
              <a:defRPr/>
            </a:pPr>
            <a:r>
              <a:rPr lang="ru-RU" sz="1400"/>
              <a:t>            </a:t>
            </a:r>
            <a:r>
              <a:rPr lang="ru-RU" sz="1300" b="1">
                <a:solidFill>
                  <a:srgbClr val="FF3300"/>
                </a:solidFill>
                <a:effectLst>
                  <a:outerShdw blurRad="38100" dist="38100" dir="2700000" algn="tl">
                    <a:srgbClr val="C0C0C0"/>
                  </a:outerShdw>
                </a:effectLst>
              </a:rPr>
              <a:t>Телевизор должен располагаться так, чтобы во время работы он нормально охлаждался</a:t>
            </a:r>
            <a:r>
              <a:rPr lang="ru-RU" sz="1400"/>
              <a:t> (не ставить у батареи, не задвигать его в нишу стенки и не закрывать отверстия на задней панели декоративной салфеткой); подход к розетке должен быть безопасным для возможности быстрого отключения горящего прибора; вокруг телевизора не надо собирать легкогорючие материалы (шторы, книги, газеты, пластиковые салфеточки и проч.), а также не ставить на него сверху цветочную вазу с водой, особенно если в доме есть дети или животные, которые могут пролить воду и устроить замыкание.</a:t>
            </a:r>
          </a:p>
          <a:p>
            <a:pPr eaLnBrk="1" hangingPunct="1">
              <a:defRPr/>
            </a:pPr>
            <a:r>
              <a:rPr lang="ru-RU" sz="1400"/>
              <a:t>             </a:t>
            </a:r>
            <a:r>
              <a:rPr lang="ru-RU" sz="1300" b="1">
                <a:solidFill>
                  <a:srgbClr val="FF3300"/>
                </a:solidFill>
                <a:effectLst>
                  <a:outerShdw blurRad="38100" dist="38100" dir="2700000" algn="tl">
                    <a:srgbClr val="C0C0C0"/>
                  </a:outerShdw>
                </a:effectLst>
              </a:rPr>
              <a:t>Первыми признаками неисправности могут быть увеличение яркости, возрастание числа помех, искажение изображения.</a:t>
            </a:r>
            <a:r>
              <a:rPr lang="ru-RU" sz="1400"/>
              <a:t> Потрескивание и появление синеватого дыма свидетельствуют, что скоро может случиться разрыв оболочки электронно-лучевой трубки. Немедленно отключите телевизор от электросети.</a:t>
            </a:r>
          </a:p>
          <a:p>
            <a:pPr eaLnBrk="1" hangingPunct="1">
              <a:defRPr/>
            </a:pPr>
            <a:r>
              <a:rPr lang="ru-RU" sz="1400"/>
              <a:t>            Если произошло загорание внутри телевизора, надо быстро его отключить от розетки, накрыть тяжелой тканью (не синтетикой!), шерстяным одеялом, плотно обжать по периметру для прекращения доступа воздуха к огню. При этом стоять надо только сбоку от телевизора, ни спереди, ни сзади, т.к. возможен взрыв. </a:t>
            </a:r>
          </a:p>
          <a:p>
            <a:pPr eaLnBrk="1" hangingPunct="1">
              <a:defRPr/>
            </a:pPr>
            <a:r>
              <a:rPr lang="ru-RU" sz="1400"/>
              <a:t>              Если же в первую минуту справиться с загоранием не удалось,          и огонь вышел за пределы корпуса телевизора, срочно покидайте помещение ввиду того, что выделяющийся дым очень токсичен. Уходя, закройте окно и плотно закройте за собой двери (во избежание распространения пожара от воздушного потока), звоните по телефону 01,112, оповестите о пожаре  соседей. </a:t>
            </a:r>
          </a:p>
          <a:p>
            <a:pPr eaLnBrk="1" hangingPunct="1">
              <a:defRPr/>
            </a:pPr>
            <a:endParaRPr lang="ru-RU" sz="1400"/>
          </a:p>
          <a:p>
            <a:pPr algn="ctr" eaLnBrk="1" hangingPunct="1">
              <a:defRPr/>
            </a:pPr>
            <a:r>
              <a:rPr lang="ru-RU" sz="1400"/>
              <a:t>   </a:t>
            </a:r>
            <a:r>
              <a:rPr lang="ru-RU" sz="1400">
                <a:solidFill>
                  <a:srgbClr val="0000FF"/>
                </a:solidFill>
              </a:rPr>
              <a:t>В качестве профилактики загорания старых отечественных телевизоров рекомендуется периодическая их очистка от пыли внутри корпуса. Конечно, это должны делать специалисты, предварительно  обесточив прибор. </a:t>
            </a: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7171"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7175"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89"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16390" name="Text Box 6"/>
          <p:cNvSpPr txBox="1">
            <a:spLocks noChangeArrowheads="1"/>
          </p:cNvSpPr>
          <p:nvPr/>
        </p:nvSpPr>
        <p:spPr bwMode="auto">
          <a:xfrm>
            <a:off x="188913" y="1136650"/>
            <a:ext cx="6480175" cy="8770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dirty="0" smtClean="0">
                <a:solidFill>
                  <a:srgbClr val="FF3300"/>
                </a:solidFill>
              </a:rPr>
              <a:t> </a:t>
            </a:r>
          </a:p>
          <a:p>
            <a:pPr eaLnBrk="1" hangingPunct="1">
              <a:defRPr/>
            </a:pPr>
            <a:r>
              <a:rPr lang="ru-RU" sz="1500" b="1" dirty="0" smtClean="0">
                <a:solidFill>
                  <a:srgbClr val="FF3300"/>
                </a:solidFill>
                <a:effectLst>
                  <a:outerShdw blurRad="38100" dist="38100" dir="2700000" algn="tl">
                    <a:srgbClr val="C0C0C0"/>
                  </a:outerShdw>
                </a:effectLst>
              </a:rPr>
              <a:t>Пожар в местах массового скопления людей</a:t>
            </a:r>
          </a:p>
          <a:p>
            <a:pPr eaLnBrk="1" hangingPunct="1">
              <a:defRPr/>
            </a:pPr>
            <a:endParaRPr lang="ru-RU" sz="1500" b="1" dirty="0" smtClean="0">
              <a:solidFill>
                <a:srgbClr val="FF3300"/>
              </a:solidFill>
              <a:effectLst>
                <a:outerShdw blurRad="38100" dist="38100" dir="2700000" algn="tl">
                  <a:srgbClr val="C0C0C0"/>
                </a:outerShdw>
              </a:effectLst>
            </a:endParaRPr>
          </a:p>
          <a:p>
            <a:pPr algn="just" eaLnBrk="1" hangingPunct="1">
              <a:defRPr/>
            </a:pPr>
            <a:r>
              <a:rPr lang="ru-RU" sz="1500" dirty="0" smtClean="0"/>
              <a:t> </a:t>
            </a:r>
            <a:r>
              <a:rPr lang="ru-RU" sz="1400" dirty="0" smtClean="0"/>
              <a:t>Прежде всего, входя в любое незнакомое здание, постарайтесь запомнить свой путь, обращайте внимание на расположение основных и запасных выходов. </a:t>
            </a:r>
          </a:p>
          <a:p>
            <a:pPr algn="just" eaLnBrk="1" hangingPunct="1">
              <a:defRPr/>
            </a:pPr>
            <a:endParaRPr lang="ru-RU" sz="1400" dirty="0" smtClean="0"/>
          </a:p>
          <a:p>
            <a:pPr algn="just" eaLnBrk="1" hangingPunct="1">
              <a:defRPr/>
            </a:pPr>
            <a:r>
              <a:rPr lang="ru-RU" sz="1400" dirty="0" smtClean="0"/>
              <a:t>Если вы услышали крики «Пожар! Горим!», либо сами почувствовали запах дыма, увидели пламя, постарайтесь сохранять спокойствие и выдержку. Оцените обстановку, убедитесь в наличии реальной опасности, выясните, откуда она исходит. Спокойно, без паники покиньте помещение наиболее безопасным путем.</a:t>
            </a:r>
          </a:p>
          <a:p>
            <a:pPr algn="just" eaLnBrk="1" hangingPunct="1">
              <a:defRPr/>
            </a:pPr>
            <a:endParaRPr lang="ru-RU" sz="1400" dirty="0" smtClean="0"/>
          </a:p>
          <a:p>
            <a:pPr algn="just" eaLnBrk="1" hangingPunct="1">
              <a:defRPr/>
            </a:pPr>
            <a:r>
              <a:rPr lang="ru-RU" sz="1400" dirty="0" smtClean="0"/>
              <a:t>Позвоните в пожарную охрану по тел. 01 или 112 с сотового.</a:t>
            </a:r>
          </a:p>
          <a:p>
            <a:pPr algn="just" eaLnBrk="1" hangingPunct="1">
              <a:defRPr/>
            </a:pPr>
            <a:endParaRPr lang="ru-RU" sz="1400" dirty="0" smtClean="0"/>
          </a:p>
          <a:p>
            <a:pPr algn="just" eaLnBrk="1" hangingPunct="1">
              <a:defRPr/>
            </a:pPr>
            <a:r>
              <a:rPr lang="ru-RU" sz="1400" dirty="0" smtClean="0"/>
              <a:t>Если двигаться придется в толпе, останавливайте паникеров, помогайте тем, кто скован страхом и не может двигаться, разговаривайте   с ними спокойно и внятно, поддерживайте под руки.</a:t>
            </a:r>
          </a:p>
          <a:p>
            <a:pPr algn="just" eaLnBrk="1" hangingPunct="1">
              <a:defRPr/>
            </a:pPr>
            <a:endParaRPr lang="ru-RU" sz="1400" dirty="0" smtClean="0"/>
          </a:p>
          <a:p>
            <a:pPr algn="just" eaLnBrk="1" hangingPunct="1">
              <a:defRPr/>
            </a:pPr>
            <a:r>
              <a:rPr lang="ru-RU" sz="1400" dirty="0" smtClean="0"/>
              <a:t>Оказавшись в толпе, согните руки в локтях и прижмите их к бокам, сжав кулаки. Наклоните корпус назад, уперев ноги, и попытайтесь сдерживать напор спиной, освободив пространство впереди и медленно двигаясь. Не входите туда, где большая концентрация дыма. Не пытайтесь спасаться на вышележащих этажах или в удаленных помещениях.</a:t>
            </a:r>
          </a:p>
          <a:p>
            <a:pPr algn="just" eaLnBrk="1" hangingPunct="1">
              <a:defRPr/>
            </a:pPr>
            <a:endParaRPr lang="ru-RU" sz="1400" dirty="0" smtClean="0"/>
          </a:p>
          <a:p>
            <a:pPr algn="just" eaLnBrk="1" hangingPunct="1">
              <a:defRPr/>
            </a:pPr>
            <a:r>
              <a:rPr lang="ru-RU" sz="1400" dirty="0" smtClean="0"/>
              <a:t>Если все-таки ситуация складывается таким образом, что из-за повышенной концентрации дыма и сильного жара вы не можете покинуть здание, ждите помощи пожарных. </a:t>
            </a:r>
          </a:p>
          <a:p>
            <a:pPr algn="just" eaLnBrk="1" hangingPunct="1">
              <a:defRPr/>
            </a:pPr>
            <a:endParaRPr lang="ru-RU" sz="1400" dirty="0" smtClean="0"/>
          </a:p>
          <a:p>
            <a:pPr algn="just" eaLnBrk="1" hangingPunct="1">
              <a:defRPr/>
            </a:pPr>
            <a:r>
              <a:rPr lang="ru-RU" sz="1400" dirty="0" smtClean="0"/>
              <a:t>Если вы чувствуете в себе достаточно сил, а ситуация близка к критической, крепко свяжите шторы, предварительно разорвав их на полосы, закрепите их за батарею отопления, другую стационарную конструкцию (но не за оконную раму) и спускайтесь. При спасании с высоты детей нужно обвязывать их так, чтобы веревка не затянулась при спуске. Надо продеть руки ребенка до подмышек в глухую петлю, соединительный узел должен находиться на спине. Обязательно нужно проверить прочность веревки, прочность петли и надежность узла. Веревку нужно пропустить через какой- либо тяжелый предмет, причем конец ее должен надежно держать сам спасающий.</a:t>
            </a: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9219"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9225"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8437"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9221"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8439" name="Text Box 7"/>
          <p:cNvSpPr txBox="1">
            <a:spLocks noChangeArrowheads="1"/>
          </p:cNvSpPr>
          <p:nvPr/>
        </p:nvSpPr>
        <p:spPr bwMode="auto">
          <a:xfrm>
            <a:off x="260350" y="1423988"/>
            <a:ext cx="6264275" cy="787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b="1" dirty="0" smtClean="0">
                <a:solidFill>
                  <a:srgbClr val="FF3300"/>
                </a:solidFill>
                <a:effectLst>
                  <a:outerShdw blurRad="38100" dist="38100" dir="2700000" algn="tl">
                    <a:srgbClr val="C0C0C0"/>
                  </a:outerShdw>
                </a:effectLst>
              </a:rPr>
              <a:t>ПОЧЕМУ ПРИ ПОЖАРАХ ГИБНУТ ДЕТИ?</a:t>
            </a:r>
          </a:p>
          <a:p>
            <a:pPr eaLnBrk="1" hangingPunct="1">
              <a:defRPr/>
            </a:pPr>
            <a:r>
              <a:rPr lang="ru-RU" sz="1500" dirty="0" smtClean="0"/>
              <a:t> </a:t>
            </a:r>
          </a:p>
          <a:p>
            <a:pPr eaLnBrk="1" hangingPunct="1">
              <a:defRPr/>
            </a:pPr>
            <a:r>
              <a:rPr lang="ru-RU" sz="1400" dirty="0" smtClean="0"/>
              <a:t>1. Чаще других из всех категорий населения в возникновении пожаров с детской гибелью оказываются виноваты лица без определенного рода занятий, приглашенные родителями или родственниками погибших детей в частный дом. </a:t>
            </a:r>
          </a:p>
          <a:p>
            <a:pPr eaLnBrk="1" hangingPunct="1">
              <a:defRPr/>
            </a:pPr>
            <a:endParaRPr lang="ru-RU" sz="1400" dirty="0" smtClean="0"/>
          </a:p>
          <a:p>
            <a:pPr eaLnBrk="1" hangingPunct="1">
              <a:defRPr/>
            </a:pPr>
            <a:r>
              <a:rPr lang="ru-RU" sz="1400" dirty="0" smtClean="0"/>
              <a:t>2. Неосторожное обращение с огнем -  самая  опасная в отношении детской гибели причина пожара.  Вторым по значимости является нарушение правил пожарной безопасности при эксплуатации бытовых электронагревательных приборов.</a:t>
            </a:r>
          </a:p>
          <a:p>
            <a:pPr eaLnBrk="1" hangingPunct="1">
              <a:defRPr/>
            </a:pPr>
            <a:endParaRPr lang="ru-RU" sz="1400" dirty="0" smtClean="0"/>
          </a:p>
          <a:p>
            <a:pPr eaLnBrk="1" hangingPunct="1">
              <a:defRPr/>
            </a:pPr>
            <a:r>
              <a:rPr lang="ru-RU" sz="1400" dirty="0" smtClean="0"/>
              <a:t>3. Чаще всего на момент пожара  дети находились в жилье либо  одни, либо вместе с недееспособными (пьяными, старыми, больными) родственниками.</a:t>
            </a:r>
          </a:p>
          <a:p>
            <a:pPr eaLnBrk="1" hangingPunct="1">
              <a:defRPr/>
            </a:pPr>
            <a:endParaRPr lang="ru-RU" sz="1400" dirty="0" smtClean="0"/>
          </a:p>
          <a:p>
            <a:pPr eaLnBrk="1" hangingPunct="1">
              <a:defRPr/>
            </a:pPr>
            <a:r>
              <a:rPr lang="ru-RU" sz="1400" dirty="0" smtClean="0"/>
              <a:t>4. Самые рискованные в отношении детской гибели месяцы - зимние (ноябрь, декабрь, январь и февраль). Но в тоже время,  почти пятая часть гибели приходится на октябрь и апрель – время интенсивных сельскохозяйственных работ, и соответственно, большей занятости взрослых.</a:t>
            </a:r>
          </a:p>
          <a:p>
            <a:pPr eaLnBrk="1" hangingPunct="1">
              <a:defRPr/>
            </a:pPr>
            <a:endParaRPr lang="ru-RU" sz="1400" dirty="0" smtClean="0"/>
          </a:p>
          <a:p>
            <a:pPr eaLnBrk="1" hangingPunct="1">
              <a:defRPr/>
            </a:pPr>
            <a:r>
              <a:rPr lang="ru-RU" sz="1400" dirty="0" smtClean="0"/>
              <a:t>5. Самое опасное время для детской гибели при пожарах - выходные и праздничные дни. </a:t>
            </a:r>
          </a:p>
          <a:p>
            <a:pPr eaLnBrk="1" hangingPunct="1">
              <a:defRPr/>
            </a:pPr>
            <a:endParaRPr lang="ru-RU" sz="1400" dirty="0" smtClean="0"/>
          </a:p>
          <a:p>
            <a:pPr eaLnBrk="1" hangingPunct="1">
              <a:defRPr/>
            </a:pPr>
            <a:r>
              <a:rPr lang="ru-RU" sz="1400" dirty="0" smtClean="0"/>
              <a:t>6. Треть  детской гибели при пожарах приходится на время от 7 до 13 часов – время, когда дети находятся без присмотра работающих родителей и предоставлены либо пожилым родственникам, либо сами себе. </a:t>
            </a:r>
          </a:p>
          <a:p>
            <a:pPr eaLnBrk="1" hangingPunct="1">
              <a:defRPr/>
            </a:pPr>
            <a:endParaRPr lang="ru-RU" sz="1400" dirty="0" smtClean="0"/>
          </a:p>
          <a:p>
            <a:pPr eaLnBrk="1" hangingPunct="1">
              <a:defRPr/>
            </a:pPr>
            <a:r>
              <a:rPr lang="ru-RU" sz="1400" dirty="0" smtClean="0"/>
              <a:t>7. Абсолютное большинство  (от 70,5 до 100%) погибших при пожарах детей  относится к возрастной категории от 1 до 10 лет.</a:t>
            </a:r>
          </a:p>
          <a:p>
            <a:pPr eaLnBrk="1" hangingPunct="1">
              <a:defRPr/>
            </a:pPr>
            <a:endParaRPr lang="ru-RU" sz="1400" dirty="0" smtClean="0"/>
          </a:p>
          <a:p>
            <a:pPr eaLnBrk="1" hangingPunct="1">
              <a:defRPr/>
            </a:pPr>
            <a:r>
              <a:rPr lang="ru-RU" sz="1400" dirty="0" smtClean="0"/>
              <a:t>8. При условии  своевременного обнаружения пожара и вызова пожарных,  у 70 – 80% погибших  детей был бы шанс остаться в живых.</a:t>
            </a:r>
          </a:p>
        </p:txBody>
      </p:sp>
      <p:sp>
        <p:nvSpPr>
          <p:cNvPr id="9223" name="WordArt 8"/>
          <p:cNvSpPr>
            <a:spLocks noChangeArrowheads="1" noChangeShapeType="1" noTextEdit="1"/>
          </p:cNvSpPr>
          <p:nvPr/>
        </p:nvSpPr>
        <p:spPr bwMode="auto">
          <a:xfrm>
            <a:off x="836613" y="9274175"/>
            <a:ext cx="5832475" cy="287338"/>
          </a:xfrm>
          <a:prstGeom prst="rect">
            <a:avLst/>
          </a:prstGeom>
        </p:spPr>
        <p:txBody>
          <a:bodyPr wrap="none" fromWordArt="1">
            <a:prstTxWarp prst="textPlain">
              <a:avLst>
                <a:gd name="adj" fmla="val 50000"/>
              </a:avLst>
            </a:prstTxWarp>
          </a:bodyPr>
          <a:lstStyle/>
          <a:p>
            <a:pPr algn="r"/>
            <a:r>
              <a:rPr lang="ru-RU" sz="2800" kern="10">
                <a:ln w="9525">
                  <a:solidFill>
                    <a:srgbClr val="FF0000"/>
                  </a:solidFill>
                  <a:round/>
                  <a:headEnd/>
                  <a:tailEnd/>
                </a:ln>
                <a:solidFill>
                  <a:srgbClr val="FF0000"/>
                </a:solidFill>
                <a:latin typeface="Arial"/>
                <a:cs typeface="Arial"/>
              </a:rPr>
              <a:t>А у Вашего ребенка есть риск погибнуть при пожаре?</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11267"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11272"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485" name="Text Box 5"/>
          <p:cNvSpPr txBox="1">
            <a:spLocks noChangeArrowheads="1"/>
          </p:cNvSpPr>
          <p:nvPr/>
        </p:nvSpPr>
        <p:spPr bwMode="auto">
          <a:xfrm>
            <a:off x="260350" y="1352550"/>
            <a:ext cx="6337300" cy="8774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defRPr/>
            </a:pPr>
            <a:r>
              <a:rPr lang="ru-RU" sz="1400" b="1" dirty="0">
                <a:solidFill>
                  <a:srgbClr val="FF3300"/>
                </a:solidFill>
                <a:effectLst>
                  <a:outerShdw blurRad="38100" dist="38100" dir="2700000" algn="tl">
                    <a:srgbClr val="C0C0C0"/>
                  </a:outerShdw>
                </a:effectLst>
              </a:rPr>
              <a:t>Признаки начинающегося пожара</a:t>
            </a:r>
          </a:p>
          <a:p>
            <a:pPr eaLnBrk="1" hangingPunct="1">
              <a:defRPr/>
            </a:pPr>
            <a:endParaRPr lang="ru-RU" sz="1400" b="1" dirty="0">
              <a:solidFill>
                <a:srgbClr val="FF3300"/>
              </a:solidFill>
              <a:effectLst>
                <a:outerShdw blurRad="38100" dist="38100" dir="2700000" algn="tl">
                  <a:srgbClr val="C0C0C0"/>
                </a:outerShdw>
              </a:effectLst>
            </a:endParaRPr>
          </a:p>
          <a:p>
            <a:pPr algn="just" eaLnBrk="1" hangingPunct="1">
              <a:defRPr/>
            </a:pPr>
            <a:r>
              <a:rPr lang="ru-RU" sz="1300" dirty="0"/>
              <a:t>        Чаще всего в жилых домах пожар начинается с появления незначительного пламени, которому предшествует продолжительный период нагревания или тления твердых горючих предметов, материалов, веществ.</a:t>
            </a:r>
          </a:p>
          <a:p>
            <a:pPr algn="just" eaLnBrk="1" hangingPunct="1">
              <a:defRPr/>
            </a:pPr>
            <a:r>
              <a:rPr lang="ru-RU" sz="1300" dirty="0">
                <a:solidFill>
                  <a:srgbClr val="0000FF"/>
                </a:solidFill>
              </a:rPr>
              <a:t>Наличие запаха перегревшегося вещества и появление легкого, сначала едва заметного, а затем все более сгущающегося и действующего на глаза дыма - это первые верные признаки пожара. </a:t>
            </a:r>
          </a:p>
          <a:p>
            <a:pPr algn="just" eaLnBrk="1" hangingPunct="1">
              <a:defRPr/>
            </a:pPr>
            <a:r>
              <a:rPr lang="ru-RU" sz="1300" dirty="0">
                <a:solidFill>
                  <a:srgbClr val="0000FF"/>
                </a:solidFill>
              </a:rPr>
              <a:t>Электрические провода, постепенно нагреваясь при перегрузке, сначала "сигнализируют" об этом характерным запахом резины, а затем изоляция воспламеняется и горит или тлеет, поджигая расположенные рядом предметы, деревянные строительные конструкции. Одновременно с запахом резины может погаснуть свет или электрические лампы начнут светить вполнакала, что иногда также является признаком назревающего загорания изоляции электропроводов.</a:t>
            </a:r>
          </a:p>
          <a:p>
            <a:pPr algn="just" eaLnBrk="1" hangingPunct="1">
              <a:defRPr/>
            </a:pPr>
            <a:r>
              <a:rPr lang="ru-RU" sz="1300" dirty="0">
                <a:solidFill>
                  <a:srgbClr val="0000FF"/>
                </a:solidFill>
              </a:rPr>
              <a:t>Когда в помещении, где начался пожар, имеется усиленная вентиляция (открыто окно, дверь на балкон), находящиеся в соседних комнатах люди иногда узнают о начавшемся пожаре не по дыму или запаху гари, а по потрескиванию горящего дерева, похожему на потрескивание горящих в печке сухих дров. Иногда слышен свистящий звук, могут быть видны отблески пламени.</a:t>
            </a:r>
          </a:p>
          <a:p>
            <a:pPr algn="just" eaLnBrk="1" hangingPunct="1">
              <a:defRPr/>
            </a:pPr>
            <a:r>
              <a:rPr lang="ru-RU" sz="1300" dirty="0">
                <a:solidFill>
                  <a:srgbClr val="0000FF"/>
                </a:solidFill>
              </a:rPr>
              <a:t>О горении сажи в трубе узнают по гудящему звуку, похожему на завывание ветра, и по смолистому запаху горящей сажи.</a:t>
            </a:r>
          </a:p>
          <a:p>
            <a:pPr eaLnBrk="1" hangingPunct="1">
              <a:defRPr/>
            </a:pPr>
            <a:endParaRPr lang="ru-RU" sz="1300" dirty="0">
              <a:solidFill>
                <a:srgbClr val="0000FF"/>
              </a:solidFill>
            </a:endParaRPr>
          </a:p>
          <a:p>
            <a:pPr algn="ctr" eaLnBrk="1" hangingPunct="1">
              <a:defRPr/>
            </a:pPr>
            <a:r>
              <a:rPr lang="ru-RU" sz="1300" dirty="0"/>
              <a:t>Распространению пожара в жилом доме чаще всего способствуют вентиляционные каналы, окна и двери, через которые поступает свежий воздух, дающий дополнительный приток кислорода. Вот почему не рекомендуется разбивать стекла в окнах горящего помещения и оставлять открытыми двери в соседние помещения.</a:t>
            </a:r>
          </a:p>
          <a:p>
            <a:pPr eaLnBrk="1" hangingPunct="1">
              <a:defRPr/>
            </a:pPr>
            <a:endParaRPr lang="ru-RU" sz="1300" dirty="0"/>
          </a:p>
          <a:p>
            <a:pPr algn="ctr" eaLnBrk="1" hangingPunct="1">
              <a:defRPr/>
            </a:pPr>
            <a:r>
              <a:rPr lang="ru-RU" sz="1300" dirty="0"/>
              <a:t>Если вы почувствовали запах дыма, гари, постарайтесь быстро установить,   где находится очаг горения или тления: </a:t>
            </a:r>
          </a:p>
          <a:p>
            <a:pPr algn="ctr" eaLnBrk="1" hangingPunct="1">
              <a:defRPr/>
            </a:pPr>
            <a:r>
              <a:rPr lang="ru-RU" sz="1300" dirty="0"/>
              <a:t>в вашей квартире (в комнате, кухне, подсобном помещении, на балконе, лоджии и т.д.);</a:t>
            </a:r>
          </a:p>
          <a:p>
            <a:pPr algn="ctr" eaLnBrk="1" hangingPunct="1">
              <a:defRPr/>
            </a:pPr>
            <a:r>
              <a:rPr lang="ru-RU" sz="1300" dirty="0"/>
              <a:t>на лестничной клетке (мусоропровод, почтовый ящик и пр.);</a:t>
            </a:r>
          </a:p>
          <a:p>
            <a:pPr algn="ctr" eaLnBrk="1" hangingPunct="1">
              <a:defRPr/>
            </a:pPr>
            <a:r>
              <a:rPr lang="ru-RU" sz="1300" dirty="0"/>
              <a:t>в соседней квартире (идет дым из щелей двери);</a:t>
            </a:r>
          </a:p>
          <a:p>
            <a:pPr algn="ctr" eaLnBrk="1" hangingPunct="1">
              <a:defRPr/>
            </a:pPr>
            <a:r>
              <a:rPr lang="ru-RU" sz="1300" dirty="0"/>
              <a:t>в соседнем доме (видно из вашего окна). </a:t>
            </a:r>
          </a:p>
          <a:p>
            <a:pPr algn="ctr" eaLnBrk="1" hangingPunct="1">
              <a:defRPr/>
            </a:pPr>
            <a:endParaRPr lang="ru-RU" sz="1300" dirty="0"/>
          </a:p>
          <a:p>
            <a:pPr algn="ctr" eaLnBrk="1" hangingPunct="1">
              <a:defRPr/>
            </a:pPr>
            <a:r>
              <a:rPr lang="ru-RU" sz="1500" b="1" dirty="0">
                <a:solidFill>
                  <a:srgbClr val="FF3300"/>
                </a:solidFill>
              </a:rPr>
              <a:t>Незамедлительно вызывайте пожарную охрану (тел. 01, 112) помогите выйти в безопасную зону детям, пожилым людям и инвалидам.</a:t>
            </a:r>
          </a:p>
          <a:p>
            <a:pPr algn="ctr" eaLnBrk="1" hangingPunct="1">
              <a:defRPr/>
            </a:pPr>
            <a:endParaRPr lang="ru-RU" sz="1500" b="1" dirty="0">
              <a:solidFill>
                <a:srgbClr val="FF3300"/>
              </a:solidFill>
            </a:endParaRPr>
          </a:p>
          <a:p>
            <a:pPr eaLnBrk="1" hangingPunct="1">
              <a:defRPr/>
            </a:pPr>
            <a:endParaRPr lang="ru-RU" sz="1300" dirty="0">
              <a:solidFill>
                <a:srgbClr val="FF3300"/>
              </a:solidFill>
            </a:endParaRPr>
          </a:p>
        </p:txBody>
      </p:sp>
      <p:sp>
        <p:nvSpPr>
          <p:cNvPr id="11269"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1270" name="Text Box 9"/>
          <p:cNvSpPr txBox="1">
            <a:spLocks noChangeArrowheads="1"/>
          </p:cNvSpPr>
          <p:nvPr/>
        </p:nvSpPr>
        <p:spPr bwMode="auto">
          <a:xfrm>
            <a:off x="333375" y="135255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ru-RU" altLang="ru-RU" sz="1800"/>
          </a:p>
        </p:txBody>
      </p:sp>
      <p:sp>
        <p:nvSpPr>
          <p:cNvPr id="8"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13315"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13321"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3316" name="Text Box 5"/>
          <p:cNvSpPr txBox="1">
            <a:spLocks noChangeArrowheads="1"/>
          </p:cNvSpPr>
          <p:nvPr/>
        </p:nvSpPr>
        <p:spPr bwMode="auto">
          <a:xfrm>
            <a:off x="260350" y="1352550"/>
            <a:ext cx="63373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300">
              <a:solidFill>
                <a:srgbClr val="FF3300"/>
              </a:solidFill>
            </a:endParaRPr>
          </a:p>
        </p:txBody>
      </p:sp>
      <p:sp>
        <p:nvSpPr>
          <p:cNvPr id="13317"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3318" name="Text Box 7"/>
          <p:cNvSpPr txBox="1">
            <a:spLocks noChangeArrowheads="1"/>
          </p:cNvSpPr>
          <p:nvPr/>
        </p:nvSpPr>
        <p:spPr bwMode="auto">
          <a:xfrm>
            <a:off x="333375" y="135255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ru-RU" altLang="ru-RU" sz="1800"/>
          </a:p>
        </p:txBody>
      </p:sp>
      <p:sp>
        <p:nvSpPr>
          <p:cNvPr id="22536" name="Text Box 8"/>
          <p:cNvSpPr txBox="1">
            <a:spLocks noChangeArrowheads="1"/>
          </p:cNvSpPr>
          <p:nvPr/>
        </p:nvSpPr>
        <p:spPr bwMode="auto">
          <a:xfrm>
            <a:off x="333375" y="1352550"/>
            <a:ext cx="6264275" cy="772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b="1" dirty="0" smtClean="0">
                <a:solidFill>
                  <a:srgbClr val="FF3300"/>
                </a:solidFill>
                <a:effectLst>
                  <a:outerShdw blurRad="38100" dist="38100" dir="2700000" algn="tl">
                    <a:srgbClr val="C0C0C0"/>
                  </a:outerShdw>
                </a:effectLst>
              </a:rPr>
              <a:t>Как можно справиться с небольшим очагом горения</a:t>
            </a:r>
          </a:p>
          <a:p>
            <a:pPr eaLnBrk="1" hangingPunct="1">
              <a:defRPr/>
            </a:pPr>
            <a:endParaRPr lang="ru-RU" sz="1500" b="1" dirty="0" smtClean="0">
              <a:solidFill>
                <a:srgbClr val="FF3300"/>
              </a:solidFill>
              <a:effectLst>
                <a:outerShdw blurRad="38100" dist="38100" dir="2700000" algn="tl">
                  <a:srgbClr val="C0C0C0"/>
                </a:outerShdw>
              </a:effectLst>
            </a:endParaRPr>
          </a:p>
          <a:p>
            <a:pPr algn="just" eaLnBrk="1" hangingPunct="1">
              <a:defRPr/>
            </a:pPr>
            <a:r>
              <a:rPr lang="ru-RU" sz="1300" dirty="0" smtClean="0"/>
              <a:t>Загорелось кухонное полотенце – бросьте его в раковину, залейте водой; если воды нет, то плотно прижмите горящий конец полотенца разделочной доской, крышкой от кастрюли.</a:t>
            </a:r>
          </a:p>
          <a:p>
            <a:pPr algn="just" eaLnBrk="1" hangingPunct="1">
              <a:defRPr/>
            </a:pPr>
            <a:r>
              <a:rPr lang="ru-RU" sz="1300" dirty="0" smtClean="0"/>
              <a:t>Вспыхнуло масло на сковороде – сразу же плотно закройте сковороду крышкой и выключите плиту. Нельзя нести сковороду и заливать горящее масло водой, т.к. произойдет бурное вскипание, разбрызгивание горящего масла, ожоги рук, лица и множество очагов горения.</a:t>
            </a:r>
          </a:p>
          <a:p>
            <a:pPr algn="just" eaLnBrk="1" hangingPunct="1">
              <a:defRPr/>
            </a:pPr>
            <a:r>
              <a:rPr lang="ru-RU" sz="1300" dirty="0" smtClean="0"/>
              <a:t>В квартире появился неприятный запах горелой изоляции – отключите общий </a:t>
            </a:r>
            <a:r>
              <a:rPr lang="ru-RU" sz="1300" dirty="0" err="1" smtClean="0"/>
              <a:t>электровыключатель</a:t>
            </a:r>
            <a:r>
              <a:rPr lang="ru-RU" sz="1300" dirty="0" smtClean="0"/>
              <a:t> (автомат), обесточьте квартиру.</a:t>
            </a:r>
          </a:p>
          <a:p>
            <a:pPr algn="just" eaLnBrk="1" hangingPunct="1">
              <a:defRPr/>
            </a:pPr>
            <a:endParaRPr lang="ru-RU" sz="1400" dirty="0" smtClean="0"/>
          </a:p>
          <a:p>
            <a:pPr algn="just" eaLnBrk="1" hangingPunct="1">
              <a:defRPr/>
            </a:pPr>
            <a:r>
              <a:rPr lang="ru-RU" sz="1400" b="1" dirty="0" smtClean="0">
                <a:solidFill>
                  <a:srgbClr val="0000FF"/>
                </a:solidFill>
              </a:rPr>
              <a:t>Нельзя тушить водой аппаратуру, включенную в электросеть!</a:t>
            </a:r>
          </a:p>
          <a:p>
            <a:pPr algn="just" eaLnBrk="1" hangingPunct="1">
              <a:defRPr/>
            </a:pPr>
            <a:r>
              <a:rPr lang="ru-RU" sz="1400" dirty="0" smtClean="0"/>
              <a:t> </a:t>
            </a:r>
          </a:p>
          <a:p>
            <a:pPr algn="just" eaLnBrk="1" hangingPunct="1">
              <a:defRPr/>
            </a:pPr>
            <a:r>
              <a:rPr lang="ru-RU" sz="1300" dirty="0" smtClean="0"/>
              <a:t>При загорании телевизора, холодильника, утюга – обесточьте квартиру, отключите приборы, выдернув шнур из розетки, не подвергая свою жизнь опасности. </a:t>
            </a:r>
          </a:p>
          <a:p>
            <a:pPr algn="just" eaLnBrk="1" hangingPunct="1">
              <a:defRPr/>
            </a:pPr>
            <a:r>
              <a:rPr lang="ru-RU" sz="1300" dirty="0" smtClean="0"/>
              <a:t>Если горение только-только началось, накройте отключенный от розетки утюг (телевизор) шерстяным одеялом, плотной тканью и прижмите ее по краям так, чтобы не было доступа воздуха. Горение прекратится. Если же горение не прекратилось, надо срочно покинуть помещение. </a:t>
            </a:r>
          </a:p>
          <a:p>
            <a:pPr algn="just" eaLnBrk="1" hangingPunct="1">
              <a:defRPr/>
            </a:pPr>
            <a:endParaRPr lang="ru-RU" sz="1400" dirty="0" smtClean="0"/>
          </a:p>
          <a:p>
            <a:pPr algn="just" eaLnBrk="1" hangingPunct="1">
              <a:defRPr/>
            </a:pPr>
            <a:r>
              <a:rPr lang="ru-RU" sz="1400" b="1" dirty="0" smtClean="0">
                <a:solidFill>
                  <a:srgbClr val="0000FF"/>
                </a:solidFill>
              </a:rPr>
              <a:t>Помните о токсичности дыма!</a:t>
            </a:r>
          </a:p>
          <a:p>
            <a:pPr algn="just" eaLnBrk="1" hangingPunct="1">
              <a:defRPr/>
            </a:pPr>
            <a:endParaRPr lang="ru-RU" sz="1400" b="1" dirty="0" smtClean="0">
              <a:solidFill>
                <a:srgbClr val="0000FF"/>
              </a:solidFill>
            </a:endParaRPr>
          </a:p>
          <a:p>
            <a:pPr algn="just" eaLnBrk="1" hangingPunct="1">
              <a:defRPr/>
            </a:pPr>
            <a:r>
              <a:rPr lang="ru-RU" sz="1300" dirty="0" smtClean="0"/>
              <a:t>Небольшое пламя на </a:t>
            </a:r>
            <a:r>
              <a:rPr lang="ru-RU" sz="1300" u="sng" dirty="0" smtClean="0"/>
              <a:t>обесточенном</a:t>
            </a:r>
            <a:r>
              <a:rPr lang="ru-RU" sz="1300" dirty="0" smtClean="0"/>
              <a:t> телевизоре можно залить водой, но при этом надо находиться сзади или сбоку от телевизора во избежание травм при возможном взрыве кинескопа.</a:t>
            </a:r>
          </a:p>
          <a:p>
            <a:pPr algn="just" eaLnBrk="1" hangingPunct="1">
              <a:defRPr/>
            </a:pPr>
            <a:r>
              <a:rPr lang="ru-RU" sz="1300" dirty="0" smtClean="0"/>
              <a:t>Когда воду использовать нельзя (горящий электроприбор находится под напряжением) или воды нет, то небольшой очаг горения можно попытаться засыпать питьевой или кальцинированной содой, стиральным порошком, песком, землёй (например, из цветочного горшка). </a:t>
            </a:r>
            <a:r>
              <a:rPr lang="ru-RU" sz="1300" b="1" dirty="0" smtClean="0">
                <a:solidFill>
                  <a:srgbClr val="0000FF"/>
                </a:solidFill>
              </a:rPr>
              <a:t>Однако, при неудаче надо сразу же покинуть помещение.</a:t>
            </a:r>
          </a:p>
          <a:p>
            <a:pPr algn="just" eaLnBrk="1" hangingPunct="1">
              <a:defRPr/>
            </a:pPr>
            <a:r>
              <a:rPr lang="ru-RU" sz="1400" dirty="0" smtClean="0"/>
              <a:t> </a:t>
            </a:r>
          </a:p>
          <a:p>
            <a:pPr algn="just" eaLnBrk="1" hangingPunct="1">
              <a:defRPr/>
            </a:pPr>
            <a:r>
              <a:rPr lang="ru-RU" sz="1400" dirty="0" smtClean="0"/>
              <a:t>Если загорание произошло в Ваше отсутствие и момент для быстрого тушения (1-2 мин.) упущен, не тратьте попусту время, бегите  из дома, из квартиры (плотно закройте за собой дверь!),  вызывайте пожарную охрану по телефону 01, 112 с сотового.</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15363"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15369"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5364" name="Text Box 5"/>
          <p:cNvSpPr txBox="1">
            <a:spLocks noChangeArrowheads="1"/>
          </p:cNvSpPr>
          <p:nvPr/>
        </p:nvSpPr>
        <p:spPr bwMode="auto">
          <a:xfrm>
            <a:off x="260350" y="1352550"/>
            <a:ext cx="63373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300">
              <a:solidFill>
                <a:srgbClr val="FF3300"/>
              </a:solidFill>
            </a:endParaRPr>
          </a:p>
        </p:txBody>
      </p:sp>
      <p:sp>
        <p:nvSpPr>
          <p:cNvPr id="15365"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5366" name="Text Box 7"/>
          <p:cNvSpPr txBox="1">
            <a:spLocks noChangeArrowheads="1"/>
          </p:cNvSpPr>
          <p:nvPr/>
        </p:nvSpPr>
        <p:spPr bwMode="auto">
          <a:xfrm>
            <a:off x="333375" y="135255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ru-RU" altLang="ru-RU" sz="1800"/>
          </a:p>
        </p:txBody>
      </p:sp>
      <p:sp>
        <p:nvSpPr>
          <p:cNvPr id="24584" name="Text Box 8"/>
          <p:cNvSpPr txBox="1">
            <a:spLocks noChangeArrowheads="1"/>
          </p:cNvSpPr>
          <p:nvPr/>
        </p:nvSpPr>
        <p:spPr bwMode="auto">
          <a:xfrm>
            <a:off x="333375" y="1352550"/>
            <a:ext cx="6264275" cy="811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2000" b="1" dirty="0" smtClean="0">
                <a:solidFill>
                  <a:srgbClr val="FF3300"/>
                </a:solidFill>
                <a:effectLst>
                  <a:outerShdw blurRad="38100" dist="38100" dir="2700000" algn="tl">
                    <a:srgbClr val="C0C0C0"/>
                  </a:outerShdw>
                </a:effectLst>
              </a:rPr>
              <a:t>Чего не следует делать при пожаре</a:t>
            </a:r>
          </a:p>
          <a:p>
            <a:pPr eaLnBrk="1" hangingPunct="1">
              <a:defRPr/>
            </a:pPr>
            <a:r>
              <a:rPr lang="ru-RU" sz="2000" b="1" dirty="0" smtClean="0"/>
              <a:t>	</a:t>
            </a:r>
          </a:p>
          <a:p>
            <a:pPr algn="just" eaLnBrk="1" hangingPunct="1">
              <a:buFontTx/>
              <a:buChar char="-"/>
              <a:defRPr/>
            </a:pPr>
            <a:r>
              <a:rPr lang="ru-RU" dirty="0" smtClean="0"/>
              <a:t> переоценивать свои силы и возможности;</a:t>
            </a:r>
          </a:p>
          <a:p>
            <a:pPr algn="just" eaLnBrk="1" hangingPunct="1">
              <a:defRPr/>
            </a:pPr>
            <a:endParaRPr lang="ru-RU" dirty="0" smtClean="0"/>
          </a:p>
          <a:p>
            <a:pPr algn="just" eaLnBrk="1" hangingPunct="1">
              <a:buFontTx/>
              <a:buChar char="-"/>
              <a:defRPr/>
            </a:pPr>
            <a:r>
              <a:rPr lang="ru-RU" dirty="0" smtClean="0"/>
              <a:t> рисковать своей жизнью, спасая имущество;</a:t>
            </a:r>
          </a:p>
          <a:p>
            <a:pPr algn="just" eaLnBrk="1" hangingPunct="1">
              <a:defRPr/>
            </a:pPr>
            <a:endParaRPr lang="ru-RU" b="1" dirty="0" smtClean="0"/>
          </a:p>
          <a:p>
            <a:pPr algn="just" eaLnBrk="1" hangingPunct="1">
              <a:buFontTx/>
              <a:buChar char="-"/>
              <a:defRPr/>
            </a:pPr>
            <a:r>
              <a:rPr lang="ru-RU" dirty="0" smtClean="0"/>
              <a:t> заниматься тушением огня, не вызвав предварительно пожарных;</a:t>
            </a:r>
          </a:p>
          <a:p>
            <a:pPr algn="just" eaLnBrk="1" hangingPunct="1">
              <a:defRPr/>
            </a:pPr>
            <a:endParaRPr lang="ru-RU" dirty="0" smtClean="0"/>
          </a:p>
          <a:p>
            <a:pPr algn="just" eaLnBrk="1" hangingPunct="1">
              <a:buFontTx/>
              <a:buChar char="-"/>
              <a:defRPr/>
            </a:pPr>
            <a:r>
              <a:rPr lang="ru-RU" dirty="0" smtClean="0"/>
              <a:t> тушить водой электроприборы, находящиеся под напряжением;</a:t>
            </a:r>
          </a:p>
          <a:p>
            <a:pPr algn="just" eaLnBrk="1" hangingPunct="1">
              <a:defRPr/>
            </a:pPr>
            <a:endParaRPr lang="ru-RU" dirty="0" smtClean="0"/>
          </a:p>
          <a:p>
            <a:pPr algn="just" eaLnBrk="1" hangingPunct="1">
              <a:buFontTx/>
              <a:buChar char="-"/>
              <a:defRPr/>
            </a:pPr>
            <a:r>
              <a:rPr lang="ru-RU" dirty="0" smtClean="0"/>
              <a:t> прятаться в шкафах, кладовых, забиваться в углы и т.п.;</a:t>
            </a:r>
          </a:p>
          <a:p>
            <a:pPr algn="just" eaLnBrk="1" hangingPunct="1">
              <a:defRPr/>
            </a:pPr>
            <a:endParaRPr lang="ru-RU" dirty="0" smtClean="0"/>
          </a:p>
          <a:p>
            <a:pPr algn="just" eaLnBrk="1" hangingPunct="1">
              <a:buFontTx/>
              <a:buChar char="-"/>
              <a:defRPr/>
            </a:pPr>
            <a:r>
              <a:rPr lang="ru-RU" dirty="0" smtClean="0"/>
              <a:t> пытаться выйти через задымленную лестничную клетку (влажная ткань не защищает от угарного газа);</a:t>
            </a:r>
          </a:p>
          <a:p>
            <a:pPr algn="just" eaLnBrk="1" hangingPunct="1">
              <a:defRPr/>
            </a:pPr>
            <a:endParaRPr lang="ru-RU" dirty="0" smtClean="0"/>
          </a:p>
          <a:p>
            <a:pPr algn="just" eaLnBrk="1" hangingPunct="1">
              <a:buFontTx/>
              <a:buChar char="-"/>
              <a:defRPr/>
            </a:pPr>
            <a:r>
              <a:rPr lang="ru-RU" dirty="0" smtClean="0"/>
              <a:t> пользоваться лифтом;</a:t>
            </a:r>
          </a:p>
          <a:p>
            <a:pPr algn="just" eaLnBrk="1" hangingPunct="1">
              <a:defRPr/>
            </a:pPr>
            <a:endParaRPr lang="ru-RU" dirty="0" smtClean="0"/>
          </a:p>
          <a:p>
            <a:pPr algn="just" eaLnBrk="1" hangingPunct="1">
              <a:buFontTx/>
              <a:buChar char="-"/>
              <a:defRPr/>
            </a:pPr>
            <a:r>
              <a:rPr lang="ru-RU" dirty="0" smtClean="0"/>
              <a:t> спускаться по веревкам, простыням, водосточным трубам с этажей выше третьего;</a:t>
            </a:r>
          </a:p>
          <a:p>
            <a:pPr algn="just" eaLnBrk="1" hangingPunct="1">
              <a:defRPr/>
            </a:pPr>
            <a:endParaRPr lang="ru-RU" dirty="0" smtClean="0"/>
          </a:p>
          <a:p>
            <a:pPr algn="just" eaLnBrk="1" hangingPunct="1">
              <a:buFontTx/>
              <a:buChar char="-"/>
              <a:defRPr/>
            </a:pPr>
            <a:r>
              <a:rPr lang="ru-RU" dirty="0" smtClean="0"/>
              <a:t> открывать окна и двери (это увеличивает тягу и усиливает горение);</a:t>
            </a:r>
          </a:p>
          <a:p>
            <a:pPr algn="just" eaLnBrk="1" hangingPunct="1">
              <a:defRPr/>
            </a:pPr>
            <a:endParaRPr lang="ru-RU" dirty="0" smtClean="0"/>
          </a:p>
          <a:p>
            <a:pPr algn="just" eaLnBrk="1" hangingPunct="1">
              <a:buFontTx/>
              <a:buChar char="-"/>
              <a:defRPr/>
            </a:pPr>
            <a:r>
              <a:rPr lang="ru-RU" dirty="0" smtClean="0"/>
              <a:t> выпрыгивать из окон верхних этажей;</a:t>
            </a:r>
          </a:p>
          <a:p>
            <a:pPr algn="just" eaLnBrk="1" hangingPunct="1">
              <a:defRPr/>
            </a:pPr>
            <a:endParaRPr lang="ru-RU" dirty="0" smtClean="0"/>
          </a:p>
          <a:p>
            <a:pPr algn="just" eaLnBrk="1" hangingPunct="1">
              <a:defRPr/>
            </a:pPr>
            <a:r>
              <a:rPr lang="ru-RU" dirty="0" smtClean="0"/>
              <a:t>-     поддаваться панике.</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17411"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17417"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12" name="Text Box 5"/>
          <p:cNvSpPr txBox="1">
            <a:spLocks noChangeArrowheads="1"/>
          </p:cNvSpPr>
          <p:nvPr/>
        </p:nvSpPr>
        <p:spPr bwMode="auto">
          <a:xfrm>
            <a:off x="260350" y="1352550"/>
            <a:ext cx="63373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300">
              <a:solidFill>
                <a:srgbClr val="FF3300"/>
              </a:solidFill>
            </a:endParaRPr>
          </a:p>
        </p:txBody>
      </p:sp>
      <p:sp>
        <p:nvSpPr>
          <p:cNvPr id="17413"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7414" name="Text Box 7"/>
          <p:cNvSpPr txBox="1">
            <a:spLocks noChangeArrowheads="1"/>
          </p:cNvSpPr>
          <p:nvPr/>
        </p:nvSpPr>
        <p:spPr bwMode="auto">
          <a:xfrm>
            <a:off x="333375" y="135255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ru-RU" altLang="ru-RU" sz="1800"/>
          </a:p>
        </p:txBody>
      </p:sp>
      <p:sp>
        <p:nvSpPr>
          <p:cNvPr id="17415" name="Text Box 9"/>
          <p:cNvSpPr txBox="1">
            <a:spLocks noChangeArrowheads="1"/>
          </p:cNvSpPr>
          <p:nvPr/>
        </p:nvSpPr>
        <p:spPr bwMode="auto">
          <a:xfrm>
            <a:off x="188913" y="1281113"/>
            <a:ext cx="6524625"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800100" indent="-34290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b="1">
                <a:solidFill>
                  <a:srgbClr val="FF3300"/>
                </a:solidFill>
              </a:rPr>
              <a:t>Соблюдайте осторожность при обращении с пиротехникой.</a:t>
            </a:r>
            <a:endParaRPr lang="ru-RU" altLang="ru-RU" sz="1500">
              <a:solidFill>
                <a:srgbClr val="FF3300"/>
              </a:solidFill>
            </a:endParaRPr>
          </a:p>
          <a:p>
            <a:pPr lvl="1" eaLnBrk="1" hangingPunct="1">
              <a:spcBef>
                <a:spcPct val="0"/>
              </a:spcBef>
              <a:buFontTx/>
              <a:buNone/>
            </a:pPr>
            <a:endParaRPr lang="ru-RU" altLang="ru-RU" sz="1500"/>
          </a:p>
          <a:p>
            <a:pPr lvl="1" eaLnBrk="1" hangingPunct="1">
              <a:spcBef>
                <a:spcPct val="0"/>
              </a:spcBef>
              <a:buFontTx/>
              <a:buNone/>
            </a:pPr>
            <a:r>
              <a:rPr lang="ru-RU" altLang="ru-RU" sz="1400"/>
              <a:t>Покупая пиротехническое изделие, </a:t>
            </a:r>
            <a:r>
              <a:rPr lang="ru-RU" altLang="ru-RU" sz="1400" b="1">
                <a:solidFill>
                  <a:srgbClr val="0000FF"/>
                </a:solidFill>
              </a:rPr>
              <a:t>обратите внимание на упаковку</a:t>
            </a:r>
            <a:r>
              <a:rPr lang="ru-RU" altLang="ru-RU" sz="1400"/>
              <a:t>, где должно быть указано следующее: изготовитель, его адрес, телефон, штрих-код, подробная инструкция на русском языке, для какого возраста предназначено изделие, место использования (помещение, открытое место и т.д.), срок годности изделия, способ утилизации, а также - знак того, что изделие сертифицировано (значок «РосТеста» и код, например, ЦЦ02, ЦЦ07, ЦЦ06).</a:t>
            </a:r>
          </a:p>
          <a:p>
            <a:pPr lvl="1" eaLnBrk="1" hangingPunct="1">
              <a:spcBef>
                <a:spcPct val="0"/>
              </a:spcBef>
              <a:buFontTx/>
              <a:buNone/>
            </a:pPr>
            <a:r>
              <a:rPr lang="ru-RU" altLang="ru-RU" sz="1400" b="1">
                <a:solidFill>
                  <a:srgbClr val="0000FF"/>
                </a:solidFill>
              </a:rPr>
              <a:t>Убедитесь, что срок годности не истек</a:t>
            </a:r>
            <a:r>
              <a:rPr lang="ru-RU" altLang="ru-RU" sz="1400"/>
              <a:t>. После трех лет хранения пиротехническая продукция может стать опасной.</a:t>
            </a:r>
          </a:p>
          <a:p>
            <a:pPr lvl="1" eaLnBrk="1" hangingPunct="1">
              <a:spcBef>
                <a:spcPct val="0"/>
              </a:spcBef>
              <a:buFontTx/>
              <a:buNone/>
            </a:pPr>
            <a:r>
              <a:rPr lang="ru-RU" altLang="ru-RU" sz="1400" b="1">
                <a:solidFill>
                  <a:srgbClr val="0000FF"/>
                </a:solidFill>
              </a:rPr>
              <a:t>Изделия с дефектами</a:t>
            </a:r>
            <a:r>
              <a:rPr lang="ru-RU" altLang="ru-RU" sz="1400"/>
              <a:t>, вмятинами, подмокшие, с налетом серого или черного цвета </a:t>
            </a:r>
            <a:r>
              <a:rPr lang="ru-RU" altLang="ru-RU" sz="1400" b="1">
                <a:solidFill>
                  <a:srgbClr val="0000FF"/>
                </a:solidFill>
              </a:rPr>
              <a:t>могут быть опасными</a:t>
            </a:r>
            <a:r>
              <a:rPr lang="ru-RU" altLang="ru-RU" sz="1400"/>
              <a:t> (возможно внезапное загорание).</a:t>
            </a:r>
          </a:p>
          <a:p>
            <a:pPr lvl="1" eaLnBrk="1" hangingPunct="1">
              <a:spcBef>
                <a:spcPct val="0"/>
              </a:spcBef>
              <a:buFontTx/>
              <a:buNone/>
            </a:pPr>
            <a:r>
              <a:rPr lang="ru-RU" altLang="ru-RU" sz="1400"/>
              <a:t>Не вскрывайте пиротехнические ракеты.</a:t>
            </a:r>
          </a:p>
          <a:p>
            <a:pPr lvl="1" eaLnBrk="1" hangingPunct="1">
              <a:spcBef>
                <a:spcPct val="0"/>
              </a:spcBef>
              <a:buFontTx/>
              <a:buNone/>
            </a:pPr>
            <a:r>
              <a:rPr lang="ru-RU" altLang="ru-RU" sz="1400"/>
              <a:t>Пиротехнические изделия </a:t>
            </a:r>
            <a:r>
              <a:rPr lang="ru-RU" altLang="ru-RU" sz="1400" b="1">
                <a:solidFill>
                  <a:srgbClr val="0000FF"/>
                </a:solidFill>
              </a:rPr>
              <a:t>нельзя хранить вне упаковки</a:t>
            </a:r>
            <a:r>
              <a:rPr lang="ru-RU" altLang="ru-RU" sz="1400"/>
              <a:t>, в которой они были проданы. Совершенно недопустимо носить их в кармане.</a:t>
            </a:r>
          </a:p>
          <a:p>
            <a:pPr lvl="1" eaLnBrk="1" hangingPunct="1">
              <a:spcBef>
                <a:spcPct val="0"/>
              </a:spcBef>
              <a:buFontTx/>
              <a:buNone/>
            </a:pPr>
            <a:r>
              <a:rPr lang="ru-RU" altLang="ru-RU" sz="1400" b="1">
                <a:solidFill>
                  <a:srgbClr val="0000FF"/>
                </a:solidFill>
              </a:rPr>
              <a:t>Не пользуйтесь пиротехническими изделиями дома! </a:t>
            </a:r>
          </a:p>
          <a:p>
            <a:pPr lvl="1" eaLnBrk="1" hangingPunct="1">
              <a:spcBef>
                <a:spcPct val="0"/>
              </a:spcBef>
              <a:buFontTx/>
              <a:buNone/>
            </a:pPr>
            <a:r>
              <a:rPr lang="ru-RU" altLang="ru-RU" sz="1400" b="1">
                <a:solidFill>
                  <a:srgbClr val="0000FF"/>
                </a:solidFill>
              </a:rPr>
              <a:t>Не запускайте фейерверки с балконов!</a:t>
            </a:r>
          </a:p>
          <a:p>
            <a:pPr lvl="1" eaLnBrk="1" hangingPunct="1">
              <a:spcBef>
                <a:spcPct val="0"/>
              </a:spcBef>
              <a:buFontTx/>
              <a:buNone/>
            </a:pPr>
            <a:r>
              <a:rPr lang="ru-RU" altLang="ru-RU" sz="1400" b="1">
                <a:solidFill>
                  <a:srgbClr val="0000FF"/>
                </a:solidFill>
              </a:rPr>
              <a:t>Запальный шнур должен быть не меньше 20 мм</a:t>
            </a:r>
            <a:r>
              <a:rPr lang="ru-RU" altLang="ru-RU" sz="1400"/>
              <a:t>, иначе вы не успеете отбежать после запуска на безопасное расстояние.</a:t>
            </a:r>
          </a:p>
          <a:p>
            <a:pPr lvl="1" eaLnBrk="1" hangingPunct="1">
              <a:spcBef>
                <a:spcPct val="0"/>
              </a:spcBef>
              <a:buFontTx/>
              <a:buNone/>
            </a:pPr>
            <a:r>
              <a:rPr lang="ru-RU" altLang="ru-RU" sz="1400"/>
              <a:t> </a:t>
            </a:r>
            <a:r>
              <a:rPr lang="ru-RU" altLang="ru-RU" sz="1400" b="1">
                <a:solidFill>
                  <a:srgbClr val="0000FF"/>
                </a:solidFill>
              </a:rPr>
              <a:t>Не пускайте ракеты вблизи легковоспламеняющихся предметов</a:t>
            </a:r>
            <a:r>
              <a:rPr lang="ru-RU" altLang="ru-RU" sz="1400"/>
              <a:t>. Петарда при прямом попадании способна уничтожить дотла предприятие средних размеров; температура образующихся при запуске салюта капель магниевых соединений достигает 3000 </a:t>
            </a:r>
            <a:r>
              <a:rPr lang="ru-RU" altLang="ru-RU" sz="1400" baseline="30000"/>
              <a:t>о</a:t>
            </a:r>
            <a:r>
              <a:rPr lang="ru-RU" altLang="ru-RU" sz="1400"/>
              <a:t>С.</a:t>
            </a:r>
          </a:p>
          <a:p>
            <a:pPr lvl="1" eaLnBrk="1" hangingPunct="1">
              <a:spcBef>
                <a:spcPct val="0"/>
              </a:spcBef>
              <a:buFontTx/>
              <a:buNone/>
            </a:pPr>
            <a:r>
              <a:rPr lang="ru-RU" altLang="ru-RU" sz="1400"/>
              <a:t> </a:t>
            </a:r>
            <a:r>
              <a:rPr lang="ru-RU" altLang="ru-RU" sz="1400" b="1">
                <a:solidFill>
                  <a:srgbClr val="0000FF"/>
                </a:solidFill>
              </a:rPr>
              <a:t>К любому пиротехническому изделию нельзя подходить раньше, чем через 2 мин. после окончания его работы. </a:t>
            </a:r>
          </a:p>
          <a:p>
            <a:pPr lvl="1" eaLnBrk="1" hangingPunct="1">
              <a:spcBef>
                <a:spcPct val="0"/>
              </a:spcBef>
              <a:buFontTx/>
              <a:buNone/>
            </a:pPr>
            <a:r>
              <a:rPr lang="ru-RU" altLang="ru-RU" sz="1400" b="1">
                <a:solidFill>
                  <a:srgbClr val="0000FF"/>
                </a:solidFill>
              </a:rPr>
              <a:t>Не подходите к месту проведения серьезного фейерверка (салюта) ближе, чем на 300 - 400 м.</a:t>
            </a:r>
          </a:p>
          <a:p>
            <a:pPr lvl="1" eaLnBrk="1" hangingPunct="1">
              <a:spcBef>
                <a:spcPct val="0"/>
              </a:spcBef>
              <a:buFontTx/>
              <a:buNone/>
            </a:pPr>
            <a:r>
              <a:rPr lang="ru-RU" altLang="ru-RU" sz="1400"/>
              <a:t>Не собирайте упавшие на землю остатки ракет, они могут взорваться в руках.</a:t>
            </a:r>
          </a:p>
          <a:p>
            <a:pPr lvl="1" eaLnBrk="1" hangingPunct="1">
              <a:spcBef>
                <a:spcPct val="0"/>
              </a:spcBef>
              <a:buFontTx/>
              <a:buNone/>
            </a:pPr>
            <a:r>
              <a:rPr lang="ru-RU" altLang="ru-RU" sz="1400"/>
              <a:t>Общепринятый способ утилизации пиротехнической продукции таков: залить ее водой на 2 часа и только после этого выбросить вместе с обычным мусором.</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800"/>
          </a:p>
        </p:txBody>
      </p:sp>
      <p:graphicFrame>
        <p:nvGraphicFramePr>
          <p:cNvPr id="19459" name="Object 3"/>
          <p:cNvGraphicFramePr>
            <a:graphicFrameLocks noChangeAspect="1"/>
          </p:cNvGraphicFramePr>
          <p:nvPr/>
        </p:nvGraphicFramePr>
        <p:xfrm>
          <a:off x="260350" y="200025"/>
          <a:ext cx="1584325" cy="1152525"/>
        </p:xfrm>
        <a:graphic>
          <a:graphicData uri="http://schemas.openxmlformats.org/presentationml/2006/ole">
            <mc:AlternateContent xmlns:mc="http://schemas.openxmlformats.org/markup-compatibility/2006">
              <mc:Choice xmlns:v="urn:schemas-microsoft-com:vml" Requires="v">
                <p:oleObj spid="_x0000_s19465" name="Документ" r:id="rId4" imgW="1790708" imgH="1381173" progId="Word.Document.8">
                  <p:embed/>
                </p:oleObj>
              </mc:Choice>
              <mc:Fallback>
                <p:oleObj name="Документ" r:id="rId4" imgW="1790708" imgH="138117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0350" y="200025"/>
                        <a:ext cx="1584325"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9460" name="Text Box 5"/>
          <p:cNvSpPr txBox="1">
            <a:spLocks noChangeArrowheads="1"/>
          </p:cNvSpPr>
          <p:nvPr/>
        </p:nvSpPr>
        <p:spPr bwMode="auto">
          <a:xfrm>
            <a:off x="260350" y="1352550"/>
            <a:ext cx="6337300" cy="29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ru-RU" altLang="ru-RU" sz="1300">
              <a:solidFill>
                <a:srgbClr val="FF3300"/>
              </a:solidFill>
            </a:endParaRPr>
          </a:p>
        </p:txBody>
      </p:sp>
      <p:sp>
        <p:nvSpPr>
          <p:cNvPr id="19461" name="Text Box 6"/>
          <p:cNvSpPr txBox="1">
            <a:spLocks noChangeArrowheads="1"/>
          </p:cNvSpPr>
          <p:nvPr/>
        </p:nvSpPr>
        <p:spPr bwMode="auto">
          <a:xfrm>
            <a:off x="188913" y="1136650"/>
            <a:ext cx="6480175"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a:solidFill>
                  <a:srgbClr val="FF3300"/>
                </a:solidFill>
              </a:rPr>
              <a:t> </a:t>
            </a:r>
          </a:p>
        </p:txBody>
      </p:sp>
      <p:sp>
        <p:nvSpPr>
          <p:cNvPr id="19462" name="Text Box 7"/>
          <p:cNvSpPr txBox="1">
            <a:spLocks noChangeArrowheads="1"/>
          </p:cNvSpPr>
          <p:nvPr/>
        </p:nvSpPr>
        <p:spPr bwMode="auto">
          <a:xfrm>
            <a:off x="333375" y="1352550"/>
            <a:ext cx="62642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ru-RU" altLang="ru-RU" sz="1800"/>
          </a:p>
        </p:txBody>
      </p:sp>
      <p:sp>
        <p:nvSpPr>
          <p:cNvPr id="19463" name="Text Box 9"/>
          <p:cNvSpPr txBox="1">
            <a:spLocks noChangeArrowheads="1"/>
          </p:cNvSpPr>
          <p:nvPr/>
        </p:nvSpPr>
        <p:spPr bwMode="auto">
          <a:xfrm>
            <a:off x="188913" y="1281113"/>
            <a:ext cx="6524625" cy="778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har char="•"/>
              <a:defRPr sz="3200">
                <a:solidFill>
                  <a:schemeClr val="tx1"/>
                </a:solidFill>
                <a:latin typeface="Arial" charset="0"/>
              </a:defRPr>
            </a:lvl1pPr>
            <a:lvl2pPr marL="800100" indent="-34290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ru-RU" altLang="ru-RU" sz="1500" b="1">
                <a:solidFill>
                  <a:srgbClr val="FF3300"/>
                </a:solidFill>
              </a:rPr>
              <a:t>Соблюдайте осторожность при обращении с пиротехникой.</a:t>
            </a:r>
            <a:endParaRPr lang="ru-RU" altLang="ru-RU" sz="1500">
              <a:solidFill>
                <a:srgbClr val="FF3300"/>
              </a:solidFill>
            </a:endParaRPr>
          </a:p>
          <a:p>
            <a:pPr lvl="1" eaLnBrk="1" hangingPunct="1">
              <a:spcBef>
                <a:spcPct val="0"/>
              </a:spcBef>
              <a:buFontTx/>
              <a:buNone/>
            </a:pPr>
            <a:endParaRPr lang="ru-RU" altLang="ru-RU" sz="1500"/>
          </a:p>
          <a:p>
            <a:pPr lvl="1" eaLnBrk="1" hangingPunct="1">
              <a:spcBef>
                <a:spcPct val="0"/>
              </a:spcBef>
              <a:buFontTx/>
              <a:buNone/>
            </a:pPr>
            <a:r>
              <a:rPr lang="ru-RU" altLang="ru-RU" sz="1400"/>
              <a:t>Покупая пиротехническое изделие, </a:t>
            </a:r>
            <a:r>
              <a:rPr lang="ru-RU" altLang="ru-RU" sz="1400" b="1">
                <a:solidFill>
                  <a:srgbClr val="0000FF"/>
                </a:solidFill>
              </a:rPr>
              <a:t>обратите внимание на упаковку</a:t>
            </a:r>
            <a:r>
              <a:rPr lang="ru-RU" altLang="ru-RU" sz="1400"/>
              <a:t>, где должно быть указано следующее: изготовитель, его адрес, телефон, штрих-код, подробная инструкция на русском языке, для какого возраста предназначено изделие, место использования (помещение, открытое место и т.д.), срок годности изделия, способ утилизации, а также - знак того, что изделие сертифицировано (значок «РосТеста» и код, например, ЦЦ02, ЦЦ07, ЦЦ06).</a:t>
            </a:r>
          </a:p>
          <a:p>
            <a:pPr lvl="1" eaLnBrk="1" hangingPunct="1">
              <a:spcBef>
                <a:spcPct val="0"/>
              </a:spcBef>
              <a:buFontTx/>
              <a:buNone/>
            </a:pPr>
            <a:r>
              <a:rPr lang="ru-RU" altLang="ru-RU" sz="1400" b="1">
                <a:solidFill>
                  <a:srgbClr val="0000FF"/>
                </a:solidFill>
              </a:rPr>
              <a:t>Убедитесь, что срок годности не истек</a:t>
            </a:r>
            <a:r>
              <a:rPr lang="ru-RU" altLang="ru-RU" sz="1400"/>
              <a:t>. После трех лет хранения пиротехническая продукция может стать опасной.</a:t>
            </a:r>
          </a:p>
          <a:p>
            <a:pPr lvl="1" eaLnBrk="1" hangingPunct="1">
              <a:spcBef>
                <a:spcPct val="0"/>
              </a:spcBef>
              <a:buFontTx/>
              <a:buNone/>
            </a:pPr>
            <a:r>
              <a:rPr lang="ru-RU" altLang="ru-RU" sz="1400" b="1">
                <a:solidFill>
                  <a:srgbClr val="0000FF"/>
                </a:solidFill>
              </a:rPr>
              <a:t>Изделия с дефектами</a:t>
            </a:r>
            <a:r>
              <a:rPr lang="ru-RU" altLang="ru-RU" sz="1400"/>
              <a:t>, вмятинами, подмокшие, с налетом серого или черного цвета </a:t>
            </a:r>
            <a:r>
              <a:rPr lang="ru-RU" altLang="ru-RU" sz="1400" b="1">
                <a:solidFill>
                  <a:srgbClr val="0000FF"/>
                </a:solidFill>
              </a:rPr>
              <a:t>могут быть опасными</a:t>
            </a:r>
            <a:r>
              <a:rPr lang="ru-RU" altLang="ru-RU" sz="1400"/>
              <a:t> (возможно внезапное загорание).</a:t>
            </a:r>
          </a:p>
          <a:p>
            <a:pPr lvl="1" eaLnBrk="1" hangingPunct="1">
              <a:spcBef>
                <a:spcPct val="0"/>
              </a:spcBef>
              <a:buFontTx/>
              <a:buNone/>
            </a:pPr>
            <a:r>
              <a:rPr lang="ru-RU" altLang="ru-RU" sz="1400"/>
              <a:t>Не вскрывайте пиротехнические ракеты.</a:t>
            </a:r>
          </a:p>
          <a:p>
            <a:pPr lvl="1" eaLnBrk="1" hangingPunct="1">
              <a:spcBef>
                <a:spcPct val="0"/>
              </a:spcBef>
              <a:buFontTx/>
              <a:buNone/>
            </a:pPr>
            <a:r>
              <a:rPr lang="ru-RU" altLang="ru-RU" sz="1400"/>
              <a:t>Пиротехнические изделия </a:t>
            </a:r>
            <a:r>
              <a:rPr lang="ru-RU" altLang="ru-RU" sz="1400" b="1">
                <a:solidFill>
                  <a:srgbClr val="0000FF"/>
                </a:solidFill>
              </a:rPr>
              <a:t>нельзя хранить вне упаковки</a:t>
            </a:r>
            <a:r>
              <a:rPr lang="ru-RU" altLang="ru-RU" sz="1400"/>
              <a:t>, в которой они были проданы. Совершенно недопустимо носить их в кармане.</a:t>
            </a:r>
          </a:p>
          <a:p>
            <a:pPr lvl="1" eaLnBrk="1" hangingPunct="1">
              <a:spcBef>
                <a:spcPct val="0"/>
              </a:spcBef>
              <a:buFontTx/>
              <a:buNone/>
            </a:pPr>
            <a:r>
              <a:rPr lang="ru-RU" altLang="ru-RU" sz="1400" b="1">
                <a:solidFill>
                  <a:srgbClr val="0000FF"/>
                </a:solidFill>
              </a:rPr>
              <a:t>Не пользуйтесь пиротехническими изделиями дома! </a:t>
            </a:r>
          </a:p>
          <a:p>
            <a:pPr lvl="1" eaLnBrk="1" hangingPunct="1">
              <a:spcBef>
                <a:spcPct val="0"/>
              </a:spcBef>
              <a:buFontTx/>
              <a:buNone/>
            </a:pPr>
            <a:r>
              <a:rPr lang="ru-RU" altLang="ru-RU" sz="1400" b="1">
                <a:solidFill>
                  <a:srgbClr val="0000FF"/>
                </a:solidFill>
              </a:rPr>
              <a:t>Не запускайте фейерверки с балконов!</a:t>
            </a:r>
          </a:p>
          <a:p>
            <a:pPr lvl="1" eaLnBrk="1" hangingPunct="1">
              <a:spcBef>
                <a:spcPct val="0"/>
              </a:spcBef>
              <a:buFontTx/>
              <a:buNone/>
            </a:pPr>
            <a:r>
              <a:rPr lang="ru-RU" altLang="ru-RU" sz="1400" b="1">
                <a:solidFill>
                  <a:srgbClr val="0000FF"/>
                </a:solidFill>
              </a:rPr>
              <a:t>Запальный шнур должен быть не меньше 20 мм</a:t>
            </a:r>
            <a:r>
              <a:rPr lang="ru-RU" altLang="ru-RU" sz="1400"/>
              <a:t>, иначе вы не успеете отбежать после запуска на безопасное расстояние.</a:t>
            </a:r>
          </a:p>
          <a:p>
            <a:pPr lvl="1" eaLnBrk="1" hangingPunct="1">
              <a:spcBef>
                <a:spcPct val="0"/>
              </a:spcBef>
              <a:buFontTx/>
              <a:buNone/>
            </a:pPr>
            <a:r>
              <a:rPr lang="ru-RU" altLang="ru-RU" sz="1400"/>
              <a:t> </a:t>
            </a:r>
            <a:r>
              <a:rPr lang="ru-RU" altLang="ru-RU" sz="1400" b="1">
                <a:solidFill>
                  <a:srgbClr val="0000FF"/>
                </a:solidFill>
              </a:rPr>
              <a:t>Не пускайте ракеты вблизи легковоспламеняющихся предметов</a:t>
            </a:r>
            <a:r>
              <a:rPr lang="ru-RU" altLang="ru-RU" sz="1400"/>
              <a:t>. Петарда при прямом попадании способна уничтожить дотла предприятие средних размеров; температура образующихся при запуске салюта капель магниевых соединений достигает 3000 </a:t>
            </a:r>
            <a:r>
              <a:rPr lang="ru-RU" altLang="ru-RU" sz="1400" baseline="30000"/>
              <a:t>о</a:t>
            </a:r>
            <a:r>
              <a:rPr lang="ru-RU" altLang="ru-RU" sz="1400"/>
              <a:t>С.</a:t>
            </a:r>
          </a:p>
          <a:p>
            <a:pPr lvl="1" eaLnBrk="1" hangingPunct="1">
              <a:spcBef>
                <a:spcPct val="0"/>
              </a:spcBef>
              <a:buFontTx/>
              <a:buNone/>
            </a:pPr>
            <a:r>
              <a:rPr lang="ru-RU" altLang="ru-RU" sz="1400"/>
              <a:t> </a:t>
            </a:r>
            <a:r>
              <a:rPr lang="ru-RU" altLang="ru-RU" sz="1400" b="1">
                <a:solidFill>
                  <a:srgbClr val="0000FF"/>
                </a:solidFill>
              </a:rPr>
              <a:t>К любому пиротехническому изделию нельзя подходить раньше, чем через 2 мин. после окончания его работы. </a:t>
            </a:r>
          </a:p>
          <a:p>
            <a:pPr lvl="1" eaLnBrk="1" hangingPunct="1">
              <a:spcBef>
                <a:spcPct val="0"/>
              </a:spcBef>
              <a:buFontTx/>
              <a:buNone/>
            </a:pPr>
            <a:r>
              <a:rPr lang="ru-RU" altLang="ru-RU" sz="1400" b="1">
                <a:solidFill>
                  <a:srgbClr val="0000FF"/>
                </a:solidFill>
              </a:rPr>
              <a:t>Не подходите к месту проведения серьезного фейерверка (салюта) ближе, чем на 300 - 400 м.</a:t>
            </a:r>
          </a:p>
          <a:p>
            <a:pPr lvl="1" eaLnBrk="1" hangingPunct="1">
              <a:spcBef>
                <a:spcPct val="0"/>
              </a:spcBef>
              <a:buFontTx/>
              <a:buNone/>
            </a:pPr>
            <a:r>
              <a:rPr lang="ru-RU" altLang="ru-RU" sz="1400"/>
              <a:t>Не собирайте упавшие на землю остатки ракет, они могут взорваться в руках.</a:t>
            </a:r>
          </a:p>
          <a:p>
            <a:pPr lvl="1" eaLnBrk="1" hangingPunct="1">
              <a:spcBef>
                <a:spcPct val="0"/>
              </a:spcBef>
              <a:buFontTx/>
              <a:buNone/>
            </a:pPr>
            <a:r>
              <a:rPr lang="ru-RU" altLang="ru-RU" sz="1400"/>
              <a:t>Общепринятый способ утилизации пиротехнической продукции таков: залить ее водой на 2 часа и только после этого выбросить вместе с обычным мусором.</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2522</Words>
  <Application>Microsoft Office PowerPoint</Application>
  <PresentationFormat>Лист A4 (210x297 мм)</PresentationFormat>
  <Paragraphs>181</Paragraphs>
  <Slides>9</Slides>
  <Notes>9</Notes>
  <HiddenSlides>0</HiddenSlides>
  <MMClips>0</MMClips>
  <ScaleCrop>false</ScaleCrop>
  <HeadingPairs>
    <vt:vector size="8" baseType="variant">
      <vt:variant>
        <vt:lpstr>Использованные шрифты</vt:lpstr>
      </vt:variant>
      <vt:variant>
        <vt:i4>1</vt:i4>
      </vt:variant>
      <vt:variant>
        <vt:lpstr>Тема</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2" baseType="lpstr">
      <vt:lpstr>Arial</vt:lpstr>
      <vt:lpstr>Оформление по умолчанию</vt:lpstr>
      <vt:lpstr>Документ Microsoft Word</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MoBIL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Home</cp:lastModifiedBy>
  <cp:revision>18</cp:revision>
  <cp:lastPrinted>2014-09-24T03:14:45Z</cp:lastPrinted>
  <dcterms:created xsi:type="dcterms:W3CDTF">2013-08-26T02:08:34Z</dcterms:created>
  <dcterms:modified xsi:type="dcterms:W3CDTF">2018-11-21T12:35:08Z</dcterms:modified>
</cp:coreProperties>
</file>