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0" r:id="rId4"/>
    <p:sldId id="261" r:id="rId5"/>
    <p:sldId id="257" r:id="rId6"/>
    <p:sldId id="262" r:id="rId7"/>
    <p:sldId id="263" r:id="rId8"/>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2" d="100"/>
          <a:sy n="52" d="100"/>
        </p:scale>
        <p:origin x="-840"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42058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729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6277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2132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4CB2F6-0ADD-4A32-93BE-CC72D33B35E8}" type="datetimeFigureOut">
              <a:rPr lang="ru-RU" smtClean="0"/>
              <a:t>03.05.2015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2447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4CB2F6-0ADD-4A32-93BE-CC72D33B35E8}" type="datetimeFigureOut">
              <a:rPr lang="ru-RU" smtClean="0"/>
              <a:t>03.05.2015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6954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4CB2F6-0ADD-4A32-93BE-CC72D33B35E8}" type="datetimeFigureOut">
              <a:rPr lang="ru-RU" smtClean="0"/>
              <a:t>03.05.2015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4520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4CB2F6-0ADD-4A32-93BE-CC72D33B35E8}" type="datetimeFigureOut">
              <a:rPr lang="ru-RU" smtClean="0"/>
              <a:t>03.05.2015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17725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B2F6-0ADD-4A32-93BE-CC72D33B35E8}" type="datetimeFigureOut">
              <a:rPr lang="ru-RU" smtClean="0"/>
              <a:t>03.05.2015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6432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t>03.05.2015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273628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t>03.05.2015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13729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CB2F6-0ADD-4A32-93BE-CC72D33B35E8}" type="datetimeFigureOut">
              <a:rPr lang="ru-RU" smtClean="0"/>
              <a:t>03.05.2015</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7D8A-8BBB-438E-B0F4-30B054E57A9F}" type="slidenum">
              <a:rPr lang="ru-RU" smtClean="0"/>
              <a:t>‹#›</a:t>
            </a:fld>
            <a:endParaRPr lang="ru-RU"/>
          </a:p>
        </p:txBody>
      </p:sp>
    </p:spTree>
    <p:extLst>
      <p:ext uri="{BB962C8B-B14F-4D97-AF65-F5344CB8AC3E}">
        <p14:creationId xmlns:p14="http://schemas.microsoft.com/office/powerpoint/2010/main" val="19743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hyperlink" Target="http://www.city.kherson.ua/photos/na-sait-31012012-5.jpg"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86" y="1040592"/>
            <a:ext cx="7675371" cy="646331"/>
          </a:xfrm>
          <a:prstGeom prst="rect">
            <a:avLst/>
          </a:prstGeom>
          <a:noFill/>
        </p:spPr>
        <p:txBody>
          <a:bodyPr wrap="none" lIns="91440" tIns="45720" rIns="91440" bIns="45720">
            <a:spAutoFit/>
          </a:bodyPr>
          <a:lstStyle/>
          <a:p>
            <a:pPr algn="ctr"/>
            <a:r>
              <a:rPr lang="ru-RU" sz="3600" b="1" cap="none" spc="0" dirty="0" smtClean="0">
                <a:ln w="6600">
                  <a:solidFill>
                    <a:schemeClr val="accent2"/>
                  </a:solidFill>
                  <a:prstDash val="solid"/>
                </a:ln>
                <a:solidFill>
                  <a:srgbClr val="FFFFFF"/>
                </a:solidFill>
                <a:effectLst>
                  <a:outerShdw dist="38100" dir="2700000" algn="tl" rotWithShape="0">
                    <a:schemeClr val="accent2"/>
                  </a:outerShdw>
                </a:effectLst>
              </a:rPr>
              <a:t>Особенности пожаров в апреле - мае</a:t>
            </a:r>
            <a:endParaRPr lang="ru-RU"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Прямоугольник 2"/>
          <p:cNvSpPr/>
          <p:nvPr/>
        </p:nvSpPr>
        <p:spPr>
          <a:xfrm>
            <a:off x="305101" y="1686923"/>
            <a:ext cx="9308757" cy="2923877"/>
          </a:xfrm>
          <a:prstGeom prst="rect">
            <a:avLst/>
          </a:prstGeom>
        </p:spPr>
        <p:txBody>
          <a:bodyPr wrap="square">
            <a:spAutoFit/>
          </a:bodyPr>
          <a:lstStyle/>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Почти половина от всех пожаров ежегодно происходит в выходные и праздничные дни:                                           34% - за выходные, 15% - за 1 мая. </a:t>
            </a:r>
          </a:p>
          <a:p>
            <a:pPr algn="ctr">
              <a:spcAft>
                <a:spcPts val="0"/>
              </a:spcAft>
              <a:tabLst>
                <a:tab pos="1123950" algn="l"/>
              </a:tabLs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Доля пожаров в частном жилье и садовых домах составляет 97%,                                                                           главная причина – неосторожное обращение с огнем  при выжигании прошлогодней сухой травы.</a:t>
            </a:r>
          </a:p>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Самое опасное время - первая декада мая - время первых визитов на садовые участки,                              приведения в порядок приусадебных участков после зимы,                                                                                  сжигания прошлогоднего мусора и сухих растительных остатков</a:t>
            </a:r>
          </a:p>
          <a:p>
            <a:pPr algn="ctr">
              <a:spcAft>
                <a:spcPts val="0"/>
              </a:spcAft>
            </a:pPr>
            <a:endParaRPr lang="ru-RU" sz="11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1400" i="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Скорость ветра весной максимальная в году, может достигать 29 м/с. При скорости ветра 8-10 м/с скорость распространения пламени по фронту составляет 30-40 м/мин.,  по флангам – 8-14 м/мин. Высота пламени может достигать 1,5 метров. Скорость распространения огня в жилой деревянной застройке - 0,5 – 1 м. в сек.                                При крутизне склона в 25 градусов скорость распространения огня увеличивается в 4 раза</a:t>
            </a:r>
            <a:endParaRPr lang="ru-RU" sz="14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34394451"/>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2063"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4" descr="http://www.city.kherson.ua/photos/na-sait-31012012-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166" y="4414951"/>
            <a:ext cx="3455030" cy="2586412"/>
          </a:xfrm>
          <a:prstGeom prst="rect">
            <a:avLst/>
          </a:prstGeom>
          <a:noFill/>
          <a:effectLst>
            <a:softEdge rad="8890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79279" y="4518898"/>
            <a:ext cx="6754542" cy="2339102"/>
          </a:xfrm>
          <a:prstGeom prst="rect">
            <a:avLst/>
          </a:prstGeom>
          <a:noFill/>
        </p:spPr>
        <p:txBody>
          <a:bodyPr wrap="square" rtlCol="0">
            <a:spAutoFit/>
          </a:bodyPr>
          <a:lstStyle/>
          <a:p>
            <a:pPr algn="just"/>
            <a:r>
              <a:rPr lang="ru-RU" sz="1400" u="sng" dirty="0" smtClean="0">
                <a:solidFill>
                  <a:srgbClr val="FF0000"/>
                </a:solidFill>
                <a:effectLst>
                  <a:outerShdw blurRad="38100" dist="38100" dir="2700000" algn="tl">
                    <a:srgbClr val="000000">
                      <a:alpha val="43137"/>
                    </a:srgbClr>
                  </a:outerShdw>
                </a:effectLst>
              </a:rPr>
              <a:t>12 апреля 2015 г. Пожары в Хакассии</a:t>
            </a:r>
            <a:r>
              <a:rPr lang="ru-RU" sz="1400" dirty="0" smtClean="0">
                <a:solidFill>
                  <a:srgbClr val="FF0000"/>
                </a:solidFill>
                <a:effectLst>
                  <a:outerShdw blurRad="38100" dist="38100" dir="2700000" algn="tl">
                    <a:srgbClr val="000000">
                      <a:alpha val="43137"/>
                    </a:srgbClr>
                  </a:outerShdw>
                </a:effectLst>
              </a:rPr>
              <a:t>: сгорело 40 населенных пунктов, погибло 32 человека, судьба двух неизвестна, за медицинской помощью обратились более 1 тыс. человек. Около 5 тысяч человек остались без жилья, погибло более 10 тыс. голов скота. Суммарный ущерб составил более 7 </a:t>
            </a:r>
            <a:r>
              <a:rPr lang="ru-RU" sz="1400" dirty="0" err="1" smtClean="0">
                <a:solidFill>
                  <a:srgbClr val="FF0000"/>
                </a:solidFill>
                <a:effectLst>
                  <a:outerShdw blurRad="38100" dist="38100" dir="2700000" algn="tl">
                    <a:srgbClr val="000000">
                      <a:alpha val="43137"/>
                    </a:srgbClr>
                  </a:outerShdw>
                </a:effectLst>
              </a:rPr>
              <a:t>млр</a:t>
            </a:r>
            <a:r>
              <a:rPr lang="ru-RU" sz="1400" dirty="0" smtClean="0">
                <a:solidFill>
                  <a:srgbClr val="FF0000"/>
                </a:solidFill>
                <a:effectLst>
                  <a:outerShdw blurRad="38100" dist="38100" dir="2700000" algn="tl">
                    <a:srgbClr val="000000">
                      <a:alpha val="43137"/>
                    </a:srgbClr>
                  </a:outerShdw>
                </a:effectLst>
              </a:rPr>
              <a:t>. рублей</a:t>
            </a:r>
          </a:p>
          <a:p>
            <a:pPr algn="just"/>
            <a:r>
              <a:rPr lang="ru-RU" sz="1400" u="sng" dirty="0" smtClean="0">
                <a:solidFill>
                  <a:srgbClr val="FF0000"/>
                </a:solidFill>
                <a:effectLst>
                  <a:outerShdw blurRad="38100" dist="38100" dir="2700000" algn="tl">
                    <a:srgbClr val="000000">
                      <a:alpha val="43137"/>
                    </a:srgbClr>
                  </a:outerShdw>
                </a:effectLst>
              </a:rPr>
              <a:t>13 апреля 2015 г. Пожары в Забайкалье</a:t>
            </a:r>
            <a:r>
              <a:rPr lang="ru-RU" sz="1400" dirty="0" smtClean="0">
                <a:solidFill>
                  <a:srgbClr val="FF0000"/>
                </a:solidFill>
                <a:effectLst>
                  <a:outerShdw blurRad="38100" dist="38100" dir="2700000" algn="tl">
                    <a:srgbClr val="000000">
                      <a:alpha val="43137"/>
                    </a:srgbClr>
                  </a:outerShdw>
                </a:effectLst>
              </a:rPr>
              <a:t>: сгорело 203 жилых дома в 18 населенных пунктах, пострадало более 21 тысячи человек, 5 человек погибло. Ущерб уточняется</a:t>
            </a:r>
          </a:p>
          <a:p>
            <a:pPr algn="just"/>
            <a:endParaRPr lang="ru-RU" sz="1100" dirty="0">
              <a:solidFill>
                <a:srgbClr val="FF0000"/>
              </a:solidFill>
              <a:effectLst>
                <a:outerShdw blurRad="38100" dist="38100" dir="2700000" algn="tl">
                  <a:srgbClr val="000000">
                    <a:alpha val="43137"/>
                  </a:srgbClr>
                </a:outerShdw>
              </a:effectLst>
            </a:endParaRPr>
          </a:p>
          <a:p>
            <a:pPr algn="ctr"/>
            <a:r>
              <a:rPr lang="ru-RU" sz="2400" b="1" dirty="0" smtClean="0">
                <a:solidFill>
                  <a:srgbClr val="FF0000"/>
                </a:solidFill>
                <a:effectLst>
                  <a:outerShdw blurRad="38100" dist="38100" dir="2700000" algn="tl">
                    <a:srgbClr val="000000">
                      <a:alpha val="43137"/>
                    </a:srgbClr>
                  </a:outerShdw>
                </a:effectLst>
              </a:rPr>
              <a:t>Причина этих пожаров – пал прошлогодней травы в условиях шквалистого ветра</a:t>
            </a:r>
            <a:endParaRPr lang="ru-RU"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15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1042"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0" y="1115711"/>
            <a:ext cx="9533821" cy="4955203"/>
          </a:xfrm>
          <a:prstGeom prst="rect">
            <a:avLst/>
          </a:prstGeom>
        </p:spPr>
        <p:txBody>
          <a:bodyPr wrap="square">
            <a:spAutoFit/>
          </a:bodyPr>
          <a:lstStyle/>
          <a:p>
            <a:pPr algn="ctr">
              <a:spcAft>
                <a:spcPts val="0"/>
              </a:spcAft>
            </a:pP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 </a:t>
            </a:r>
            <a:r>
              <a:rPr lang="ru-RU" sz="140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основании распоряжения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Коллегии Администрации Кемеровской области от 15 апреля 2015 г. № 202-р</a:t>
            </a:r>
          </a:p>
          <a:p>
            <a:pPr algn="ctr">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 мерах по обеспечению пожарной безопасности на территории                                                                                     муниципальных образований Кемеровской области»</a:t>
            </a:r>
          </a:p>
          <a:p>
            <a:pPr algn="ctr">
              <a:spcAft>
                <a:spcPts val="0"/>
              </a:spcAft>
            </a:pPr>
            <a:r>
              <a:rPr lang="ru-RU" sz="1400" dirty="0" smtClean="0">
                <a:solidFill>
                  <a:srgbClr val="FF0000"/>
                </a:solidFill>
                <a:effectLst>
                  <a:outerShdw blurRad="38100" dist="38100" dir="2700000" algn="tl">
                    <a:srgbClr val="000000">
                      <a:alpha val="43137"/>
                    </a:srgbClr>
                  </a:outerShdw>
                </a:effectLst>
              </a:rPr>
              <a:t>на период с 15 апреля по 1 июня 2015 г. на территории Кемеровской области                                                                                              </a:t>
            </a:r>
            <a:r>
              <a:rPr lang="ru-RU" sz="2400" dirty="0" smtClean="0">
                <a:solidFill>
                  <a:srgbClr val="FF0000"/>
                </a:solidFill>
                <a:effectLst>
                  <a:outerShdw blurRad="38100" dist="38100" dir="2700000" algn="tl">
                    <a:srgbClr val="000000">
                      <a:alpha val="43137"/>
                    </a:srgbClr>
                  </a:outerShdw>
                </a:effectLst>
              </a:rPr>
              <a:t>установлен особый противопожарный режим</a:t>
            </a:r>
          </a:p>
          <a:p>
            <a:pPr algn="ctr">
              <a:spcAft>
                <a:spcPts val="0"/>
              </a:spcAft>
            </a:pPr>
            <a:endParaRPr lang="ru-RU" sz="1000" dirty="0" smtClean="0">
              <a:solidFill>
                <a:srgbClr val="FF0000"/>
              </a:solidFill>
              <a:effectLst>
                <a:outerShdw blurRad="38100" dist="38100" dir="2700000" algn="tl">
                  <a:srgbClr val="000000">
                    <a:alpha val="43137"/>
                  </a:srgbClr>
                </a:outerShdw>
              </a:effectLst>
            </a:endParaRPr>
          </a:p>
          <a:p>
            <a:r>
              <a:rPr lang="ru-RU" sz="1400" b="1" dirty="0" smtClean="0"/>
              <a:t>Главные меры пожарной безопасности, предпринимаемые во время режима:</a:t>
            </a:r>
            <a:endParaRPr lang="ru-RU" sz="1400" dirty="0" smtClean="0"/>
          </a:p>
          <a:p>
            <a:pPr marL="285750" indent="-285750">
              <a:buFont typeface="Wingdings" panose="05000000000000000000" pitchFamily="2" charset="2"/>
              <a:buChar char="q"/>
            </a:pPr>
            <a:r>
              <a:rPr lang="ru-RU" sz="1400" b="1" dirty="0" smtClean="0"/>
              <a:t>запрет</a:t>
            </a:r>
            <a:r>
              <a:rPr lang="ru-RU" sz="1400" dirty="0" smtClean="0"/>
              <a:t> гражданам и всем организациям на проведение пожароопасных работ, сельскохозяйственных палов, сжигание стерни и пожнивных остатков, разведение костров на полях и сжигание мусора. </a:t>
            </a:r>
          </a:p>
          <a:p>
            <a:pPr marL="285750" indent="-285750">
              <a:buFont typeface="Wingdings" panose="05000000000000000000" pitchFamily="2" charset="2"/>
              <a:buChar char="q"/>
            </a:pPr>
            <a:r>
              <a:rPr lang="ru-RU" sz="1400" b="1" dirty="0" smtClean="0"/>
              <a:t>запрет</a:t>
            </a:r>
            <a:r>
              <a:rPr lang="ru-RU" sz="1400" dirty="0" smtClean="0"/>
              <a:t> гражданам на посещение лесов</a:t>
            </a:r>
          </a:p>
          <a:p>
            <a:r>
              <a:rPr lang="ru-RU" sz="1400" b="1" dirty="0" smtClean="0"/>
              <a:t>Органы местного самоуправления муниципальных образований  должны в установленном порядке:</a:t>
            </a:r>
          </a:p>
          <a:p>
            <a:pPr marL="285750" indent="-285750" algn="just">
              <a:buFont typeface="Wingdings" panose="05000000000000000000" pitchFamily="2" charset="2"/>
              <a:buChar char="Ø"/>
            </a:pPr>
            <a:r>
              <a:rPr lang="ru-RU" sz="1400" dirty="0" smtClean="0"/>
              <a:t>своевременно очистить территорию поселений от горючих отходов и мусора;</a:t>
            </a:r>
          </a:p>
          <a:p>
            <a:pPr marL="285750" indent="-285750" algn="just">
              <a:buFont typeface="Wingdings" panose="05000000000000000000" pitchFamily="2" charset="2"/>
              <a:buChar char="Ø"/>
            </a:pPr>
            <a:r>
              <a:rPr lang="ru-RU" sz="1400" dirty="0" smtClean="0"/>
              <a:t>организовать дежурство добровольных пожарных и техники, установить звуковую сигнализацию для оповещения людей о пожаре, создать запас воды для тушения, закрепить за населением противопожарный инвентарь;</a:t>
            </a:r>
          </a:p>
          <a:p>
            <a:pPr marL="285750" indent="-285750" algn="just">
              <a:buFont typeface="Wingdings" panose="05000000000000000000" pitchFamily="2" charset="2"/>
              <a:buChar char="Ø"/>
            </a:pPr>
            <a:r>
              <a:rPr lang="ru-RU" sz="1400" dirty="0" smtClean="0"/>
              <a:t>провести совещания с активом садоводческих обществ по определению порядка участия в тушении пожара и организации добровольных пожарных дружин;</a:t>
            </a:r>
          </a:p>
          <a:p>
            <a:pPr marL="285750" indent="-285750" algn="just">
              <a:buFont typeface="Wingdings" panose="05000000000000000000" pitchFamily="2" charset="2"/>
              <a:buChar char="Ø"/>
            </a:pPr>
            <a:r>
              <a:rPr lang="ru-RU" sz="1400" dirty="0" smtClean="0"/>
              <a:t>провести мероприятия, исключающие возможность переброса огня при полевых и лесных пожарах на жилье (опашка, минерализованные полосы, увеличение противопожарных разрывов) </a:t>
            </a:r>
          </a:p>
          <a:p>
            <a:pPr marL="285750" indent="-285750" algn="just">
              <a:buFont typeface="Wingdings" panose="05000000000000000000" pitchFamily="2" charset="2"/>
              <a:buChar char="Ø"/>
            </a:pPr>
            <a:r>
              <a:rPr lang="ru-RU" sz="1400" dirty="0" smtClean="0"/>
              <a:t>обеспечить исправность пожарной техники и иной техники, которая может привлекаться для пожаротушения;</a:t>
            </a:r>
          </a:p>
          <a:p>
            <a:pPr marL="285750" indent="-285750" algn="just">
              <a:buFont typeface="Wingdings" panose="05000000000000000000" pitchFamily="2" charset="2"/>
              <a:buChar char="Ø"/>
            </a:pPr>
            <a:r>
              <a:rPr lang="ru-RU" sz="1400" dirty="0" smtClean="0"/>
              <a:t>вести систематическую разъяснительную работу с населением по соблюдению требований пожарной безопасности   и действиям в случае пожара</a:t>
            </a:r>
          </a:p>
          <a:p>
            <a:r>
              <a:rPr lang="ru-RU" sz="200" dirty="0" smtClean="0"/>
              <a:t> </a:t>
            </a:r>
          </a:p>
          <a:p>
            <a:pPr algn="ctr">
              <a:spcAft>
                <a:spcPts val="0"/>
              </a:spcAft>
            </a:pPr>
            <a:endParaRPr lang="ru-RU"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968305" y="5595458"/>
            <a:ext cx="6937695" cy="1523494"/>
          </a:xfrm>
          <a:prstGeom prst="rect">
            <a:avLst/>
          </a:prstGeom>
          <a:noFill/>
        </p:spPr>
        <p:txBody>
          <a:bodyPr wrap="square" rtlCol="0">
            <a:spAutoFit/>
          </a:bodyPr>
          <a:lstStyle/>
          <a:p>
            <a:pPr algn="ctr"/>
            <a:r>
              <a:rPr lang="ru-RU" sz="1500" b="1" dirty="0" smtClean="0">
                <a:solidFill>
                  <a:srgbClr val="0033CC"/>
                </a:solidFill>
                <a:effectLst>
                  <a:outerShdw blurRad="38100" dist="38100" dir="2700000" algn="tl">
                    <a:srgbClr val="000000">
                      <a:alpha val="43137"/>
                    </a:srgbClr>
                  </a:outerShdw>
                </a:effectLst>
              </a:rPr>
              <a:t>Нарушение правил пожарной безопасности                                                                                          во время особого противопожарного режима наказывается штрафом:  </a:t>
            </a:r>
          </a:p>
          <a:p>
            <a:pPr algn="ctr"/>
            <a:r>
              <a:rPr lang="ru-RU" sz="1500" b="1" dirty="0" smtClean="0">
                <a:solidFill>
                  <a:srgbClr val="0033CC"/>
                </a:solidFill>
                <a:effectLst>
                  <a:outerShdw blurRad="38100" dist="38100" dir="2700000" algn="tl">
                    <a:srgbClr val="000000">
                      <a:alpha val="43137"/>
                    </a:srgbClr>
                  </a:outerShdw>
                </a:effectLst>
              </a:rPr>
              <a:t>в отношении  гражданина в размере от 2 до 4 тыс. рублей,                          должностного лица от 15 до 30 тыс. рублей,                                                                юридического  лица от 400 до 500 тыс. руб.</a:t>
            </a:r>
          </a:p>
          <a:p>
            <a:r>
              <a:rPr lang="ru-RU" dirty="0" smtClean="0"/>
              <a:t> </a:t>
            </a:r>
            <a:endParaRPr lang="ru-RU" dirty="0"/>
          </a:p>
        </p:txBody>
      </p:sp>
      <p:pic>
        <p:nvPicPr>
          <p:cNvPr id="1032" name="Picture 8" descr="Ошибке в протоколе об административном правонарушени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89" y="5661820"/>
            <a:ext cx="2736580" cy="13500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50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3087"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387178" y="1342768"/>
            <a:ext cx="9316995" cy="2585323"/>
          </a:xfrm>
          <a:prstGeom prst="rect">
            <a:avLst/>
          </a:prstGeom>
          <a:noFill/>
        </p:spPr>
        <p:txBody>
          <a:bodyPr wrap="square" rtlCol="0">
            <a:spAutoFit/>
          </a:bodyPr>
          <a:lstStyle/>
          <a:p>
            <a:r>
              <a:rPr lang="ru-RU" dirty="0" smtClean="0">
                <a:solidFill>
                  <a:srgbClr val="FF0000"/>
                </a:solidFill>
                <a:effectLst>
                  <a:outerShdw blurRad="38100" dist="38100" dir="2700000" algn="tl">
                    <a:srgbClr val="000000">
                      <a:alpha val="43137"/>
                    </a:srgbClr>
                  </a:outerShdw>
                </a:effectLst>
              </a:rPr>
              <a:t>ЗОЛОТЫЕ ПРАВИЛА ДЛЯ ВЛАДЕЛЬЦЕВ ЗАГОРОДНОЙ НЕДВИЖИМОСТИ</a:t>
            </a:r>
          </a:p>
          <a:p>
            <a:r>
              <a:rPr lang="ru-RU" dirty="0" smtClean="0">
                <a:effectLst>
                  <a:outerShdw blurRad="38100" dist="38100" dir="2700000" algn="tl">
                    <a:srgbClr val="000000">
                      <a:alpha val="43137"/>
                    </a:srgbClr>
                  </a:outerShdw>
                </a:effectLst>
              </a:rPr>
              <a:t>Осенью необходимо обкосить участок вокруг дома на расстояние не менее 5 метров, убрать скошенную траву, другой горючий мусор, иметь на территории запас воды в бочках или резервуарах, огнетушитель, песок.</a:t>
            </a:r>
          </a:p>
          <a:p>
            <a:endParaRPr lang="ru-RU" dirty="0">
              <a:effectLst>
                <a:outerShdw blurRad="38100" dist="38100" dir="2700000" algn="tl">
                  <a:srgbClr val="000000">
                    <a:alpha val="43137"/>
                  </a:srgbClr>
                </a:outerShdw>
              </a:effectLst>
            </a:endParaRPr>
          </a:p>
          <a:p>
            <a:r>
              <a:rPr lang="ru-RU" dirty="0" smtClean="0">
                <a:solidFill>
                  <a:srgbClr val="FF0000"/>
                </a:solidFill>
                <a:effectLst>
                  <a:outerShdw blurRad="38100" dist="38100" dir="2700000" algn="tl">
                    <a:srgbClr val="000000">
                      <a:alpha val="43137"/>
                    </a:srgbClr>
                  </a:outerShdw>
                </a:effectLst>
              </a:rPr>
              <a:t>НЕ ОСТАВАЙТЕСЬ РАВНОДУШНЫМИ </a:t>
            </a:r>
            <a:r>
              <a:rPr lang="ru-RU" dirty="0" smtClean="0">
                <a:effectLst>
                  <a:outerShdw blurRad="38100" dist="38100" dir="2700000" algn="tl">
                    <a:srgbClr val="000000">
                      <a:alpha val="43137"/>
                    </a:srgbClr>
                  </a:outerShdw>
                </a:effectLst>
              </a:rPr>
              <a:t>– НЕ ДОПУСКАЙТЕ ПАЛОВ ТРАВЫ, ДЕТСКОЙ ШАЛОСТИ                   С ОГНЕМ, ДО ПРИЕЗДА ПОЖАРНОЙ ОХРАНЫ ПОМОГАЙТЕ ТУШИТЬ ВОЗНИКШИЕ ЗАГОРАНИЯ</a:t>
            </a:r>
          </a:p>
          <a:p>
            <a:endParaRPr lang="ru-RU" dirty="0">
              <a:effectLst>
                <a:outerShdw blurRad="38100" dist="38100" dir="2700000" algn="tl">
                  <a:srgbClr val="000000">
                    <a:alpha val="43137"/>
                  </a:srgbClr>
                </a:outerShdw>
              </a:effectLst>
            </a:endParaRPr>
          </a:p>
          <a:p>
            <a:pPr algn="ctr"/>
            <a:r>
              <a:rPr lang="ru-RU" dirty="0" smtClean="0">
                <a:solidFill>
                  <a:srgbClr val="0033CC"/>
                </a:solidFill>
                <a:effectLst>
                  <a:outerShdw blurRad="38100" dist="38100" dir="2700000" algn="tl">
                    <a:srgbClr val="000000">
                      <a:alpha val="43137"/>
                    </a:srgbClr>
                  </a:outerShdw>
                </a:effectLst>
              </a:rPr>
              <a:t>СТРАХОВАНИЕ ИМУЩЕСТВА ОТ ПОЖАРА – ВЕРНЫЙ СПОСОБ НЕ ОСТАТЬСЯ  НИ С ЧЕМ</a:t>
            </a:r>
          </a:p>
        </p:txBody>
      </p:sp>
      <p:pic>
        <p:nvPicPr>
          <p:cNvPr id="3077" name="Picture 5" descr="Последствия масштабного пожара в Хакасии (РФ). ФОТО - TRUST.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3" y="4059846"/>
            <a:ext cx="2983771" cy="25372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69234" y="4312811"/>
            <a:ext cx="6403889" cy="2062103"/>
          </a:xfrm>
          <a:prstGeom prst="rect">
            <a:avLst/>
          </a:prstGeom>
        </p:spPr>
        <p:txBody>
          <a:bodyPr wrap="square">
            <a:spAutoFit/>
          </a:bodyPr>
          <a:lstStyle/>
          <a:p>
            <a:pPr algn="ctr">
              <a:defRPr/>
            </a:pPr>
            <a:r>
              <a:rPr lang="ru-RU" dirty="0">
                <a:solidFill>
                  <a:srgbClr val="FF0000"/>
                </a:solidFill>
                <a:effectLst>
                  <a:outerShdw blurRad="38100" dist="38100" dir="2700000" algn="tl">
                    <a:srgbClr val="000000">
                      <a:alpha val="43137"/>
                    </a:srgbClr>
                  </a:outerShdw>
                </a:effectLst>
                <a:latin typeface="Arial" charset="0"/>
              </a:rPr>
              <a:t>При угрозе распространения </a:t>
            </a:r>
            <a:r>
              <a:rPr lang="ru-RU" dirty="0" smtClean="0">
                <a:solidFill>
                  <a:srgbClr val="FF0000"/>
                </a:solidFill>
                <a:effectLst>
                  <a:outerShdw blurRad="38100" dist="38100" dir="2700000" algn="tl">
                    <a:srgbClr val="000000">
                      <a:alpha val="43137"/>
                    </a:srgbClr>
                  </a:outerShdw>
                </a:effectLst>
                <a:latin typeface="Arial" charset="0"/>
              </a:rPr>
              <a:t>пожара </a:t>
            </a:r>
            <a:r>
              <a:rPr lang="ru-RU" dirty="0">
                <a:solidFill>
                  <a:srgbClr val="FF0000"/>
                </a:solidFill>
                <a:effectLst>
                  <a:outerShdw blurRad="38100" dist="38100" dir="2700000" algn="tl">
                    <a:srgbClr val="000000">
                      <a:alpha val="43137"/>
                    </a:srgbClr>
                  </a:outerShdw>
                </a:effectLst>
                <a:latin typeface="Arial" charset="0"/>
              </a:rPr>
              <a:t>на </a:t>
            </a:r>
            <a:r>
              <a:rPr lang="ru-RU" dirty="0" smtClean="0">
                <a:solidFill>
                  <a:srgbClr val="FF0000"/>
                </a:solidFill>
                <a:effectLst>
                  <a:outerShdw blurRad="38100" dist="38100" dir="2700000" algn="tl">
                    <a:srgbClr val="000000">
                      <a:alpha val="43137"/>
                    </a:srgbClr>
                  </a:outerShdw>
                </a:effectLst>
                <a:latin typeface="Arial" charset="0"/>
              </a:rPr>
              <a:t>населенный пункт, </a:t>
            </a:r>
            <a:r>
              <a:rPr lang="ru-RU" dirty="0">
                <a:solidFill>
                  <a:srgbClr val="FF0000"/>
                </a:solidFill>
                <a:effectLst>
                  <a:outerShdw blurRad="38100" dist="38100" dir="2700000" algn="tl">
                    <a:srgbClr val="000000">
                      <a:alpha val="43137"/>
                    </a:srgbClr>
                  </a:outerShdw>
                </a:effectLst>
                <a:latin typeface="Arial" charset="0"/>
              </a:rPr>
              <a:t>следует </a:t>
            </a:r>
            <a:r>
              <a:rPr lang="ru-RU" sz="2000" b="1" dirty="0">
                <a:solidFill>
                  <a:srgbClr val="FF0000"/>
                </a:solidFill>
                <a:effectLst>
                  <a:outerShdw blurRad="38100" dist="38100" dir="2700000" algn="tl">
                    <a:srgbClr val="000000">
                      <a:alpha val="43137"/>
                    </a:srgbClr>
                  </a:outerShdw>
                </a:effectLst>
                <a:latin typeface="Arial" charset="0"/>
              </a:rPr>
              <a:t>как можно быстрее</a:t>
            </a:r>
            <a:r>
              <a:rPr lang="ru-RU" dirty="0">
                <a:solidFill>
                  <a:srgbClr val="FF0000"/>
                </a:solidFill>
                <a:effectLst>
                  <a:outerShdw blurRad="38100" dist="38100" dir="2700000" algn="tl">
                    <a:srgbClr val="000000">
                      <a:alpha val="43137"/>
                    </a:srgbClr>
                  </a:outerShdw>
                </a:effectLst>
                <a:latin typeface="Arial" charset="0"/>
              </a:rPr>
              <a:t>, взяв документы и вещи первой необходимости, уходить в безопасную зону, желательно за водные преграды или  автострады. Обязательно предупредите соседей, помогите покинуть опасное место престарелым, инвалидам, детям, выпустите из загонов скот, птицу, домашних </a:t>
            </a:r>
            <a:r>
              <a:rPr lang="ru-RU" dirty="0" smtClean="0">
                <a:solidFill>
                  <a:srgbClr val="FF0000"/>
                </a:solidFill>
                <a:effectLst>
                  <a:outerShdw blurRad="38100" dist="38100" dir="2700000" algn="tl">
                    <a:srgbClr val="000000">
                      <a:alpha val="43137"/>
                    </a:srgbClr>
                  </a:outerShdw>
                </a:effectLst>
                <a:latin typeface="Arial" charset="0"/>
              </a:rPr>
              <a:t>животных </a:t>
            </a:r>
            <a:endParaRPr lang="ru-RU"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79536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5133"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148282" y="3134924"/>
            <a:ext cx="9489987" cy="3323987"/>
          </a:xfrm>
          <a:prstGeom prst="rect">
            <a:avLst/>
          </a:prstGeom>
        </p:spPr>
        <p:txBody>
          <a:bodyPr wrap="square">
            <a:spAutoFit/>
          </a:bodyPr>
          <a:lstStyle/>
          <a:p>
            <a:pPr algn="ctr">
              <a:defRPr/>
            </a:pPr>
            <a:r>
              <a:rPr lang="ru-RU" sz="1500" b="1" dirty="0">
                <a:solidFill>
                  <a:srgbClr val="FF3300"/>
                </a:solidFill>
                <a:effectLst>
                  <a:outerShdw blurRad="38100" dist="38100" dir="2700000" algn="tl">
                    <a:srgbClr val="C0C0C0"/>
                  </a:outerShdw>
                </a:effectLst>
                <a:latin typeface="Arial" charset="0"/>
              </a:rPr>
              <a:t> </a:t>
            </a:r>
            <a:endParaRPr lang="ru-RU" sz="1500" b="1" dirty="0">
              <a:effectLst>
                <a:outerShdw blurRad="38100" dist="38100" dir="2700000" algn="tl">
                  <a:srgbClr val="C0C0C0"/>
                </a:outerShdw>
              </a:effectLst>
              <a:latin typeface="Arial" charset="0"/>
            </a:endParaRPr>
          </a:p>
          <a:p>
            <a:pPr algn="ctr">
              <a:defRPr/>
            </a:pPr>
            <a:r>
              <a:rPr lang="ru-RU" sz="1500" b="1" dirty="0">
                <a:solidFill>
                  <a:srgbClr val="0000FF"/>
                </a:solidFill>
                <a:effectLst>
                  <a:outerShdw blurRad="38100" dist="38100" dir="2700000" algn="tl">
                    <a:srgbClr val="C0C0C0"/>
                  </a:outerShdw>
                </a:effectLst>
                <a:latin typeface="Arial" charset="0"/>
              </a:rPr>
              <a:t>Если возгорание произошло недавно или на ваших глазах, огонь можно залить водой из ближайшего водоема или засыпать землей.</a:t>
            </a:r>
            <a:r>
              <a:rPr lang="ru-RU" sz="1500" dirty="0">
                <a:latin typeface="Arial" charset="0"/>
              </a:rPr>
              <a:t> </a:t>
            </a:r>
            <a:r>
              <a:rPr lang="ru-RU" sz="1500" dirty="0" smtClean="0">
                <a:latin typeface="Arial" charset="0"/>
              </a:rPr>
              <a:t> Можно </a:t>
            </a:r>
            <a:r>
              <a:rPr lang="ru-RU" sz="1500" dirty="0">
                <a:latin typeface="Arial" charset="0"/>
              </a:rPr>
              <a:t>использовать для тушения пожара пучки мокрых веток от деревьев лиственных пород или деревца длиной 1,5-2 метра, мокрую одежду. </a:t>
            </a:r>
            <a:r>
              <a:rPr lang="ru-RU" sz="1500" dirty="0" smtClean="0">
                <a:latin typeface="Arial" charset="0"/>
              </a:rPr>
              <a:t>                             Наносите </a:t>
            </a:r>
            <a:r>
              <a:rPr lang="ru-RU" sz="1500" dirty="0">
                <a:latin typeface="Arial" charset="0"/>
              </a:rPr>
              <a:t>скользящие удары по кромке огня, в сторону очага пожара, стоять следует сбоку от огня.  Затаптывайте небольшой огонь, не давая ему перекинуться на стволы деревьев. Потушив небольшой пожар, не уходите, пока не убедитесь, что огонь не разгорится снова. Если в огне оказалась автомобильная техника, отойдите подальше, чтобы не пострадать от взрыва баков с горючим. </a:t>
            </a:r>
          </a:p>
          <a:p>
            <a:pPr algn="ctr">
              <a:defRPr/>
            </a:pPr>
            <a:r>
              <a:rPr lang="ru-RU" sz="1500" dirty="0">
                <a:latin typeface="Arial" charset="0"/>
              </a:rPr>
              <a:t> Если пожар застал  вас  на торфянике, внимательно осматривайте и ощупывайте перед собой дорогу шестом или палкой. При горении торфяников горячая земля и идущий из под неё дым, показывают, что пожар ушел под землю, торф выгорая изнутри, образует пустоты, в которые можно провалиться. </a:t>
            </a:r>
          </a:p>
          <a:p>
            <a:pPr algn="ctr">
              <a:defRPr/>
            </a:pPr>
            <a:endParaRPr lang="ru-RU" sz="1500" b="1" dirty="0" smtClean="0">
              <a:solidFill>
                <a:srgbClr val="0000FF"/>
              </a:solidFill>
              <a:effectLst>
                <a:outerShdw blurRad="38100" dist="38100" dir="2700000" algn="tl">
                  <a:srgbClr val="C0C0C0"/>
                </a:outerShdw>
              </a:effectLst>
              <a:latin typeface="Arial" charset="0"/>
            </a:endParaRPr>
          </a:p>
          <a:p>
            <a:pPr algn="ctr">
              <a:defRPr/>
            </a:pPr>
            <a:r>
              <a:rPr lang="ru-RU" sz="1500" b="1" dirty="0" smtClean="0">
                <a:solidFill>
                  <a:srgbClr val="0000FF"/>
                </a:solidFill>
                <a:effectLst>
                  <a:outerShdw blurRad="38100" dist="38100" dir="2700000" algn="tl">
                    <a:srgbClr val="C0C0C0"/>
                  </a:outerShdw>
                </a:effectLst>
                <a:latin typeface="Arial" charset="0"/>
              </a:rPr>
              <a:t>Торфяной </a:t>
            </a:r>
            <a:r>
              <a:rPr lang="ru-RU" sz="1500" b="1" dirty="0">
                <a:solidFill>
                  <a:srgbClr val="0000FF"/>
                </a:solidFill>
                <a:effectLst>
                  <a:outerShdw blurRad="38100" dist="38100" dir="2700000" algn="tl">
                    <a:srgbClr val="C0C0C0"/>
                  </a:outerShdw>
                </a:effectLst>
                <a:latin typeface="Arial" charset="0"/>
              </a:rPr>
              <a:t>пожар невозможно потушить своими силами, </a:t>
            </a:r>
            <a:r>
              <a:rPr lang="ru-RU" sz="1500" b="1" dirty="0" smtClean="0">
                <a:solidFill>
                  <a:srgbClr val="0000FF"/>
                </a:solidFill>
                <a:effectLst>
                  <a:outerShdw blurRad="38100" dist="38100" dir="2700000" algn="tl">
                    <a:srgbClr val="C0C0C0"/>
                  </a:outerShdw>
                </a:effectLst>
                <a:latin typeface="Arial" charset="0"/>
              </a:rPr>
              <a:t>                                                                                    для </a:t>
            </a:r>
            <a:r>
              <a:rPr lang="ru-RU" sz="1500" b="1" dirty="0">
                <a:solidFill>
                  <a:srgbClr val="0000FF"/>
                </a:solidFill>
                <a:effectLst>
                  <a:outerShdw blurRad="38100" dist="38100" dir="2700000" algn="tl">
                    <a:srgbClr val="C0C0C0"/>
                  </a:outerShdw>
                </a:effectLst>
                <a:latin typeface="Arial" charset="0"/>
              </a:rPr>
              <a:t>этого необходима специальная </a:t>
            </a:r>
            <a:r>
              <a:rPr lang="ru-RU" sz="1500" b="1" dirty="0" smtClean="0">
                <a:solidFill>
                  <a:srgbClr val="0000FF"/>
                </a:solidFill>
                <a:effectLst>
                  <a:outerShdw blurRad="38100" dist="38100" dir="2700000" algn="tl">
                    <a:srgbClr val="C0C0C0"/>
                  </a:outerShdw>
                </a:effectLst>
                <a:latin typeface="Arial" charset="0"/>
              </a:rPr>
              <a:t>техника  </a:t>
            </a:r>
            <a:endParaRPr lang="ru-RU" sz="1500" dirty="0"/>
          </a:p>
        </p:txBody>
      </p:sp>
      <p:sp>
        <p:nvSpPr>
          <p:cNvPr id="4" name="Прямоугольник 3"/>
          <p:cNvSpPr/>
          <p:nvPr/>
        </p:nvSpPr>
        <p:spPr>
          <a:xfrm>
            <a:off x="148282" y="986432"/>
            <a:ext cx="6782830" cy="2308324"/>
          </a:xfrm>
          <a:prstGeom prst="rect">
            <a:avLst/>
          </a:prstGeom>
        </p:spPr>
        <p:txBody>
          <a:bodyPr wrap="square">
            <a:spAutoFit/>
          </a:bodyPr>
          <a:lstStyle/>
          <a:p>
            <a:pPr algn="ctr">
              <a:defRPr/>
            </a:pPr>
            <a:r>
              <a:rPr lang="ru-RU" sz="2200" b="1" dirty="0">
                <a:solidFill>
                  <a:srgbClr val="FF3300"/>
                </a:solidFill>
                <a:effectLst>
                  <a:outerShdw blurRad="38100" dist="38100" dir="2700000" algn="tl">
                    <a:srgbClr val="C0C0C0"/>
                  </a:outerShdw>
                </a:effectLst>
                <a:latin typeface="Arial" charset="0"/>
              </a:rPr>
              <a:t>Правила поведения  </a:t>
            </a:r>
            <a:r>
              <a:rPr lang="ru-RU" sz="2200" b="1" dirty="0" smtClean="0">
                <a:solidFill>
                  <a:srgbClr val="FF3300"/>
                </a:solidFill>
                <a:effectLst>
                  <a:outerShdw blurRad="38100" dist="38100" dir="2700000" algn="tl">
                    <a:srgbClr val="C0C0C0"/>
                  </a:outerShdw>
                </a:effectLst>
                <a:latin typeface="Arial" charset="0"/>
              </a:rPr>
              <a:t>                                                                          в </a:t>
            </a:r>
            <a:r>
              <a:rPr lang="ru-RU" sz="2200" b="1" dirty="0">
                <a:solidFill>
                  <a:srgbClr val="FF3300"/>
                </a:solidFill>
                <a:effectLst>
                  <a:outerShdw blurRad="38100" dist="38100" dir="2700000" algn="tl">
                    <a:srgbClr val="C0C0C0"/>
                  </a:outerShdw>
                </a:effectLst>
                <a:latin typeface="Arial" charset="0"/>
              </a:rPr>
              <a:t>случае возникновения лесного </a:t>
            </a:r>
            <a:r>
              <a:rPr lang="ru-RU" sz="2200" b="1" dirty="0" smtClean="0">
                <a:solidFill>
                  <a:srgbClr val="FF3300"/>
                </a:solidFill>
                <a:effectLst>
                  <a:outerShdw blurRad="38100" dist="38100" dir="2700000" algn="tl">
                    <a:srgbClr val="C0C0C0"/>
                  </a:outerShdw>
                </a:effectLst>
                <a:latin typeface="Arial" charset="0"/>
              </a:rPr>
              <a:t>пожара</a:t>
            </a:r>
            <a:endParaRPr lang="ru-RU" sz="2200" b="1" dirty="0">
              <a:solidFill>
                <a:srgbClr val="FF3300"/>
              </a:solidFill>
              <a:effectLst>
                <a:outerShdw blurRad="38100" dist="38100" dir="2700000" algn="tl">
                  <a:srgbClr val="C0C0C0"/>
                </a:outerShdw>
              </a:effectLst>
              <a:latin typeface="Arial" charset="0"/>
            </a:endParaRPr>
          </a:p>
          <a:p>
            <a:pPr algn="ctr">
              <a:defRPr/>
            </a:pPr>
            <a:endParaRPr lang="ru-RU" sz="1400" b="1" dirty="0">
              <a:solidFill>
                <a:srgbClr val="FF3300"/>
              </a:solidFill>
              <a:effectLst>
                <a:outerShdw blurRad="38100" dist="38100" dir="2700000" algn="tl">
                  <a:srgbClr val="C0C0C0"/>
                </a:outerShdw>
              </a:effectLst>
              <a:latin typeface="Arial" charset="0"/>
            </a:endParaRPr>
          </a:p>
          <a:p>
            <a:pPr algn="ctr">
              <a:defRPr/>
            </a:pPr>
            <a:r>
              <a:rPr lang="ru-RU" sz="1400" dirty="0">
                <a:latin typeface="Arial" charset="0"/>
              </a:rPr>
              <a:t>Почувствовав запах дыма, определите, в какой стороне источник пожара </a:t>
            </a:r>
            <a:r>
              <a:rPr lang="ru-RU" sz="1400" dirty="0" smtClean="0">
                <a:latin typeface="Arial" charset="0"/>
              </a:rPr>
              <a:t>                    и </a:t>
            </a:r>
            <a:r>
              <a:rPr lang="ru-RU" sz="1400" dirty="0">
                <a:latin typeface="Arial" charset="0"/>
              </a:rPr>
              <a:t>двигайтесь </a:t>
            </a:r>
            <a:r>
              <a:rPr lang="ru-RU" sz="1600" b="1" dirty="0">
                <a:latin typeface="Arial" charset="0"/>
              </a:rPr>
              <a:t>против ветра, укрыв голову и лицо одеждой</a:t>
            </a:r>
            <a:r>
              <a:rPr lang="ru-RU" sz="1400" dirty="0">
                <a:latin typeface="Arial" charset="0"/>
              </a:rPr>
              <a:t>.</a:t>
            </a:r>
          </a:p>
          <a:p>
            <a:pPr algn="ctr">
              <a:defRPr/>
            </a:pPr>
            <a:r>
              <a:rPr lang="ru-RU" sz="1400" dirty="0">
                <a:latin typeface="Arial" charset="0"/>
              </a:rPr>
              <a:t> Выходить следует на открытые пространства – поляны, дороги, реки и участки негустого лиственного леса. </a:t>
            </a:r>
          </a:p>
          <a:p>
            <a:pPr algn="ctr">
              <a:defRPr/>
            </a:pPr>
            <a:r>
              <a:rPr lang="ru-RU" sz="1400" dirty="0">
                <a:latin typeface="Arial" charset="0"/>
              </a:rPr>
              <a:t>Сообщите о пожаре с ближайшего телефона  (01, 112 с мобильного)                       в пожарную </a:t>
            </a:r>
            <a:r>
              <a:rPr lang="ru-RU" sz="1400" dirty="0" smtClean="0">
                <a:latin typeface="Arial" charset="0"/>
              </a:rPr>
              <a:t>охрану</a:t>
            </a:r>
            <a:endParaRPr lang="ru-RU" sz="1400" dirty="0">
              <a:latin typeface="Arial" charset="0"/>
            </a:endParaRPr>
          </a:p>
        </p:txBody>
      </p:sp>
      <p:pic>
        <p:nvPicPr>
          <p:cNvPr id="11" name="Picture 4" descr="http://kafa-info.com.ua/news_thumbs/knfe4c492a715b63daab96e1f0315abebbb_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884" y="1134528"/>
            <a:ext cx="2881160" cy="236048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ushtaonline.com.ua/wp-content/uploads/2013/03/pozhar-v-alushte-spasli-det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186" y="1393182"/>
            <a:ext cx="4859384" cy="33033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820" y="1029918"/>
            <a:ext cx="6299200" cy="1138773"/>
          </a:xfrm>
          <a:prstGeom prst="rect">
            <a:avLst/>
          </a:prstGeom>
          <a:noFill/>
        </p:spPr>
        <p:txBody>
          <a:bodyPr wrap="square" rtlCol="0">
            <a:spAutoFit/>
          </a:bodyPr>
          <a:lstStyle/>
          <a:p>
            <a:r>
              <a:rPr lang="ru-RU" sz="3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При пожарах гибнут дети!</a:t>
            </a:r>
          </a:p>
        </p:txBody>
      </p:sp>
      <p:sp>
        <p:nvSpPr>
          <p:cNvPr id="7" name="TextBox 6"/>
          <p:cNvSpPr txBox="1"/>
          <p:nvPr/>
        </p:nvSpPr>
        <p:spPr>
          <a:xfrm>
            <a:off x="5715000" y="1315594"/>
            <a:ext cx="3955143" cy="769441"/>
          </a:xfrm>
          <a:prstGeom prst="rect">
            <a:avLst/>
          </a:prstGeom>
          <a:noFill/>
        </p:spPr>
        <p:txBody>
          <a:bodyPr wrap="square" rtlCol="0">
            <a:spAutoFit/>
          </a:bodyPr>
          <a:lstStyle/>
          <a:p>
            <a:r>
              <a:rPr lang="ru-RU" sz="2200" dirty="0">
                <a:effectLst>
                  <a:outerShdw blurRad="38100" dist="38100" dir="2700000" algn="tl">
                    <a:srgbClr val="000000">
                      <a:alpha val="43137"/>
                    </a:srgbClr>
                  </a:outerShdw>
                </a:effectLst>
              </a:rPr>
              <a:t>За последние 5 лет  в области при пожарах погибло 58 детей</a:t>
            </a:r>
          </a:p>
        </p:txBody>
      </p:sp>
      <p:sp>
        <p:nvSpPr>
          <p:cNvPr id="8" name="TextBox 7"/>
          <p:cNvSpPr txBox="1"/>
          <p:nvPr/>
        </p:nvSpPr>
        <p:spPr>
          <a:xfrm>
            <a:off x="53550" y="2362626"/>
            <a:ext cx="2328636" cy="1785104"/>
          </a:xfrm>
          <a:prstGeom prst="rect">
            <a:avLst/>
          </a:prstGeom>
          <a:noFill/>
        </p:spPr>
        <p:txBody>
          <a:bodyPr wrap="square" rtlCol="0">
            <a:spAutoFit/>
          </a:bodyPr>
          <a:lstStyle/>
          <a:p>
            <a:pPr marL="285750" indent="-285750">
              <a:buFontTx/>
              <a:buChar char="-"/>
            </a:pPr>
            <a:r>
              <a:rPr lang="ru-RU" b="1" dirty="0">
                <a:solidFill>
                  <a:srgbClr val="C00000"/>
                </a:solidFill>
                <a:effectLst>
                  <a:outerShdw blurRad="38100" dist="38100" dir="2700000" algn="tl">
                    <a:srgbClr val="000000">
                      <a:alpha val="43137"/>
                    </a:srgbClr>
                  </a:outerShdw>
                </a:effectLst>
              </a:rPr>
              <a:t>77%</a:t>
            </a:r>
            <a:r>
              <a:rPr lang="ru-RU" sz="1400" dirty="0">
                <a:effectLst>
                  <a:outerShdw blurRad="38100" dist="38100" dir="2700000" algn="tl">
                    <a:srgbClr val="000000">
                      <a:alpha val="43137"/>
                    </a:srgbClr>
                  </a:outerShdw>
                </a:effectLst>
              </a:rPr>
              <a:t> погибших детей – дошкольники;</a:t>
            </a:r>
          </a:p>
          <a:p>
            <a:pPr marL="285750" indent="-285750">
              <a:buFontTx/>
              <a:buChar char="-"/>
            </a:pPr>
            <a:r>
              <a:rPr lang="ru-RU" b="1" dirty="0">
                <a:solidFill>
                  <a:srgbClr val="C00000"/>
                </a:solidFill>
                <a:effectLst>
                  <a:outerShdw blurRad="38100" dist="38100" dir="2700000" algn="tl">
                    <a:srgbClr val="000000">
                      <a:alpha val="43137"/>
                    </a:srgbClr>
                  </a:outerShdw>
                </a:effectLst>
              </a:rPr>
              <a:t>98%</a:t>
            </a:r>
            <a:r>
              <a:rPr lang="ru-RU" sz="1400" dirty="0">
                <a:effectLst>
                  <a:outerShdw blurRad="38100" dist="38100" dir="2700000" algn="tl">
                    <a:srgbClr val="000000">
                      <a:alpha val="43137"/>
                    </a:srgbClr>
                  </a:outerShdw>
                </a:effectLst>
              </a:rPr>
              <a:t> детей погибло при пожарах в жилье;</a:t>
            </a:r>
          </a:p>
          <a:p>
            <a:pPr marL="285750" indent="-285750">
              <a:buFontTx/>
              <a:buChar char="-"/>
            </a:pPr>
            <a:r>
              <a:rPr lang="ru-RU" b="1" dirty="0">
                <a:solidFill>
                  <a:srgbClr val="C00000"/>
                </a:solidFill>
                <a:effectLst>
                  <a:outerShdw blurRad="38100" dist="38100" dir="2700000" algn="tl">
                    <a:srgbClr val="000000">
                      <a:alpha val="43137"/>
                    </a:srgbClr>
                  </a:outerShdw>
                </a:effectLst>
              </a:rPr>
              <a:t>57%</a:t>
            </a:r>
            <a:r>
              <a:rPr lang="ru-RU" sz="1400" dirty="0">
                <a:effectLst>
                  <a:outerShdw blurRad="38100" dist="38100" dir="2700000" algn="tl">
                    <a:srgbClr val="000000">
                      <a:alpha val="43137"/>
                    </a:srgbClr>
                  </a:outerShdw>
                </a:effectLst>
              </a:rPr>
              <a:t> детей погибло во вине пьяных взрослых</a:t>
            </a:r>
          </a:p>
          <a:p>
            <a:pPr marL="285750" indent="-285750">
              <a:buFontTx/>
              <a:buChar char="-"/>
            </a:pPr>
            <a:endParaRPr lang="ru-RU" sz="1400" dirty="0"/>
          </a:p>
        </p:txBody>
      </p:sp>
      <p:sp>
        <p:nvSpPr>
          <p:cNvPr id="9" name="TextBox 8"/>
          <p:cNvSpPr txBox="1"/>
          <p:nvPr/>
        </p:nvSpPr>
        <p:spPr>
          <a:xfrm>
            <a:off x="232621" y="4548640"/>
            <a:ext cx="9158514" cy="2339102"/>
          </a:xfrm>
          <a:prstGeom prst="rect">
            <a:avLst/>
          </a:prstGeom>
          <a:noFill/>
        </p:spPr>
        <p:txBody>
          <a:bodyPr wrap="square" rtlCol="0">
            <a:spAutoFit/>
          </a:bodyPr>
          <a:lstStyle/>
          <a:p>
            <a:pPr lvl="0" algn="ctr"/>
            <a:r>
              <a:rPr lang="ru-RU" sz="1500" b="1" dirty="0">
                <a:solidFill>
                  <a:srgbClr val="C00000"/>
                </a:solidFill>
                <a:effectLst>
                  <a:outerShdw blurRad="38100" dist="38100" dir="2700000" algn="tl">
                    <a:srgbClr val="000000">
                      <a:alpha val="43137"/>
                    </a:srgbClr>
                  </a:outerShdw>
                </a:effectLst>
              </a:rPr>
              <a:t>Невозможность принятия самостоятельного решения в силу малолетнего возраста                                                                      стоила жизни 21 ребенку,   26 погибших детей на момент развития пожара спали</a:t>
            </a:r>
          </a:p>
          <a:p>
            <a:pPr lvl="0" algn="ctr"/>
            <a:endParaRPr lang="ru-RU" sz="1400" dirty="0">
              <a:effectLst>
                <a:outerShdw blurRad="38100" dist="38100" dir="2700000" algn="tl">
                  <a:srgbClr val="000000">
                    <a:alpha val="43137"/>
                  </a:srgbClr>
                </a:outerShdw>
              </a:effectLst>
            </a:endParaRPr>
          </a:p>
          <a:p>
            <a:pPr lvl="0" algn="ctr"/>
            <a:r>
              <a:rPr lang="ru-RU" sz="1400" dirty="0">
                <a:effectLst>
                  <a:outerShdw blurRad="38100" dist="38100" dir="2700000" algn="tl">
                    <a:srgbClr val="000000">
                      <a:alpha val="43137"/>
                    </a:srgbClr>
                  </a:outerShdw>
                </a:effectLst>
              </a:rPr>
              <a:t>Основная группа условий, способствовавших развитию пожаров с детской гибелью - «поведенческая», обусловленная поведением взрослых участников пожара: позднее обнаружение, позднее сообщение, отсутствие мер борьбы с пожаром до прибытия пожарной </a:t>
            </a:r>
            <a:r>
              <a:rPr lang="ru-RU" sz="1400" dirty="0" smtClean="0">
                <a:effectLst>
                  <a:outerShdw blurRad="38100" dist="38100" dir="2700000" algn="tl">
                    <a:srgbClr val="000000">
                      <a:alpha val="43137"/>
                    </a:srgbClr>
                  </a:outerShdw>
                </a:effectLst>
              </a:rPr>
              <a:t>охраны</a:t>
            </a:r>
          </a:p>
          <a:p>
            <a:pPr lvl="0" algn="ctr"/>
            <a:endParaRPr lang="ru-RU" sz="900" dirty="0">
              <a:effectLst>
                <a:outerShdw blurRad="38100" dist="38100" dir="2700000" algn="tl">
                  <a:srgbClr val="000000">
                    <a:alpha val="43137"/>
                  </a:srgbClr>
                </a:outerShdw>
              </a:effectLst>
            </a:endParaRPr>
          </a:p>
          <a:p>
            <a:pPr lvl="0" algn="ctr"/>
            <a:r>
              <a:rPr lang="ru-RU" b="1" dirty="0">
                <a:solidFill>
                  <a:srgbClr val="C00000"/>
                </a:solidFill>
                <a:effectLst>
                  <a:outerShdw blurRad="38100" dist="38100" dir="2700000" algn="tl">
                    <a:srgbClr val="000000">
                      <a:alpha val="43137"/>
                    </a:srgbClr>
                  </a:outerShdw>
                </a:effectLst>
              </a:rPr>
              <a:t>В качестве виновного лица при пожарах с детской гибелью чаще всего (71%)                                                        выступают родственники/родители погибших детей</a:t>
            </a:r>
          </a:p>
          <a:p>
            <a:pPr lvl="0" algn="ctr"/>
            <a:endParaRPr lang="ru-RU" sz="15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7241570" y="2207163"/>
            <a:ext cx="2565309" cy="2000548"/>
          </a:xfrm>
          <a:prstGeom prst="rect">
            <a:avLst/>
          </a:prstGeom>
          <a:noFill/>
        </p:spPr>
        <p:txBody>
          <a:bodyPr wrap="square" rtlCol="0">
            <a:spAutoFit/>
          </a:bodyPr>
          <a:lstStyle/>
          <a:p>
            <a:pPr lvl="0"/>
            <a:r>
              <a:rPr lang="ru-RU" sz="1400" dirty="0">
                <a:effectLst>
                  <a:outerShdw blurRad="38100" dist="38100" dir="2700000" algn="tl">
                    <a:srgbClr val="000000">
                      <a:alpha val="43137"/>
                    </a:srgbClr>
                  </a:outerShdw>
                </a:effectLst>
              </a:rPr>
              <a:t>Главные причины пожаров                    с детской гибелью: неосторожное обращение взрослых с огнем – </a:t>
            </a:r>
            <a:r>
              <a:rPr lang="ru-RU" b="1" dirty="0">
                <a:solidFill>
                  <a:srgbClr val="C00000"/>
                </a:solidFill>
                <a:effectLst>
                  <a:outerShdw blurRad="38100" dist="38100" dir="2700000" algn="tl">
                    <a:srgbClr val="000000">
                      <a:alpha val="43137"/>
                    </a:srgbClr>
                  </a:outerShdw>
                </a:effectLst>
              </a:rPr>
              <a:t>43%, </a:t>
            </a:r>
            <a:r>
              <a:rPr lang="ru-RU" sz="1400" dirty="0">
                <a:effectLst>
                  <a:outerShdw blurRad="38100" dist="38100" dir="2700000" algn="tl">
                    <a:srgbClr val="000000">
                      <a:alpha val="43137"/>
                    </a:srgbClr>
                  </a:outerShdw>
                </a:effectLst>
              </a:rPr>
              <a:t>неправильная эксплуатация электрооборудования </a:t>
            </a:r>
            <a:r>
              <a:rPr lang="ru-RU" b="1" dirty="0">
                <a:solidFill>
                  <a:srgbClr val="C00000"/>
                </a:solidFill>
                <a:effectLst>
                  <a:outerShdw blurRad="38100" dist="38100" dir="2700000" algn="tl">
                    <a:srgbClr val="000000">
                      <a:alpha val="43137"/>
                    </a:srgbClr>
                  </a:outerShdw>
                </a:effectLst>
              </a:rPr>
              <a:t>– 33%, </a:t>
            </a:r>
            <a:r>
              <a:rPr lang="ru-RU" sz="1400" dirty="0">
                <a:effectLst>
                  <a:outerShdw blurRad="38100" dist="38100" dir="2700000" algn="tl">
                    <a:srgbClr val="000000">
                      <a:alpha val="43137"/>
                    </a:srgbClr>
                  </a:outerShdw>
                </a:effectLst>
              </a:rPr>
              <a:t>неправильное устройство отопительных печей </a:t>
            </a:r>
            <a:r>
              <a:rPr lang="ru-RU" b="1" dirty="0">
                <a:solidFill>
                  <a:srgbClr val="C00000"/>
                </a:solidFill>
                <a:effectLst>
                  <a:outerShdw blurRad="38100" dist="38100" dir="2700000" algn="tl">
                    <a:srgbClr val="000000">
                      <a:alpha val="43137"/>
                    </a:srgbClr>
                  </a:outerShdw>
                </a:effectLst>
              </a:rPr>
              <a:t>– 24%</a:t>
            </a:r>
          </a:p>
        </p:txBody>
      </p:sp>
      <p:sp>
        <p:nvSpPr>
          <p:cNvPr id="11" name="TextBox 10"/>
          <p:cNvSpPr txBox="1"/>
          <p:nvPr/>
        </p:nvSpPr>
        <p:spPr>
          <a:xfrm>
            <a:off x="5574957" y="4057180"/>
            <a:ext cx="2213428" cy="369332"/>
          </a:xfrm>
          <a:prstGeom prst="rect">
            <a:avLst/>
          </a:prstGeom>
          <a:noFill/>
        </p:spPr>
        <p:txBody>
          <a:bodyPr wrap="square" rtlCol="0">
            <a:spAutoFit/>
          </a:bodyPr>
          <a:lstStyle/>
          <a:p>
            <a:r>
              <a:rPr lang="ru-RU" dirty="0">
                <a:solidFill>
                  <a:schemeClr val="bg1"/>
                </a:solidFill>
              </a:rPr>
              <a:t>ПОМОЖЕМ!?</a:t>
            </a:r>
          </a:p>
        </p:txBody>
      </p:sp>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6154" name="Документ" r:id="rId4" imgW="1790708" imgH="1381173" progId="Word.Document.8">
                  <p:embed/>
                </p:oleObj>
              </mc:Choice>
              <mc:Fallback>
                <p:oleObj name="Документ" r:id="rId4" imgW="1790708" imgH="13811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6944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022" y="4704345"/>
            <a:ext cx="3104367" cy="21536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7178" name="Документ" r:id="rId4" imgW="1790708" imgH="1381173" progId="Word.Document.8">
                  <p:embed/>
                </p:oleObj>
              </mc:Choice>
              <mc:Fallback>
                <p:oleObj name="Документ" r:id="rId4" imgW="1790708" imgH="13811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118029"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3" y="990555"/>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1" y="1769810"/>
            <a:ext cx="5400790"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1"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0" y="5954236"/>
            <a:ext cx="6278530"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3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8202"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196" y="2969303"/>
            <a:ext cx="4662804" cy="3482712"/>
          </a:xfrm>
          <a:prstGeom prst="rect">
            <a:avLst/>
          </a:prstGeom>
          <a:effectLst>
            <a:softEdge rad="317500"/>
          </a:effectLst>
        </p:spPr>
      </p:pic>
      <p:sp>
        <p:nvSpPr>
          <p:cNvPr id="7" name="Прямоугольник 6"/>
          <p:cNvSpPr/>
          <p:nvPr/>
        </p:nvSpPr>
        <p:spPr>
          <a:xfrm>
            <a:off x="160922" y="3101108"/>
            <a:ext cx="5243100"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112).</a:t>
            </a: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2" y="1181797"/>
            <a:ext cx="9366420" cy="1908215"/>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112» 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0722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1540</Words>
  <Application>Microsoft Office PowerPoint</Application>
  <PresentationFormat>Лист A4 (210x297 мм)</PresentationFormat>
  <Paragraphs>110</Paragraphs>
  <Slides>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9" baseType="lpstr">
      <vt:lpstr>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cp:lastPrinted>2015-04-21T12:00:59Z</cp:lastPrinted>
  <dcterms:created xsi:type="dcterms:W3CDTF">2015-04-21T07:40:26Z</dcterms:created>
  <dcterms:modified xsi:type="dcterms:W3CDTF">2015-05-03T13:33:13Z</dcterms:modified>
</cp:coreProperties>
</file>