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1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34D60-D115-411C-8786-31CE25A5F538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DBCB8-1FE7-4852-965B-C27B24ACBE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58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7C007-2DAA-4964-9767-015CBC609502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70CF3-3BE4-425B-919A-4BC4914E8A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79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70CF3-3BE4-425B-919A-4BC4914E8AA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36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1A06-719E-4A6F-9460-048FDC20B923}" type="datetimeFigureOut">
              <a:rPr lang="ru-RU" smtClean="0"/>
              <a:pPr/>
              <a:t>20.03.2023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AE62-3005-4192-9E57-E7098AA566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teacher\Desktop\&#1072;&#1091;&#1076;&#1080;&#1086;%20&#1076;&#1083;&#1103;%20&#1087;&#1088;&#1077;&#1079;&#1077;&#1085;&#1090;&#1072;&#1094;&#1080;&#1080;\1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eacher\Desktop\&#1072;&#1091;&#1076;&#1080;&#1086;%20&#1076;&#1083;&#1103;%20&#1087;&#1088;&#1077;&#1079;&#1077;&#1085;&#1090;&#1072;&#1094;&#1080;&#1080;\8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eacher\Desktop\&#1072;&#1091;&#1076;&#1080;&#1086;%20&#1076;&#1083;&#1103;%20&#1087;&#1088;&#1077;&#1079;&#1077;&#1085;&#1090;&#1072;&#1094;&#1080;&#1080;\3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eacher\Desktop\&#1072;&#1091;&#1076;&#1080;&#1086;%20&#1076;&#1083;&#1103;%20&#1087;&#1088;&#1077;&#1079;&#1077;&#1085;&#1090;&#1072;&#1094;&#1080;&#1080;\4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eacher\Desktop\&#1072;&#1091;&#1076;&#1080;&#1086;%20&#1076;&#1083;&#1103;%20&#1087;&#1088;&#1077;&#1079;&#1077;&#1085;&#1090;&#1072;&#1094;&#1080;&#1080;\5.mp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eacher\Desktop\&#1072;&#1091;&#1076;&#1080;&#1086;%20&#1076;&#1083;&#1103;%20&#1087;&#1088;&#1077;&#1079;&#1077;&#1085;&#1090;&#1072;&#1094;&#1080;&#1080;\6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eacher\Desktop\&#1072;&#1091;&#1076;&#1080;&#1086;%20&#1076;&#1083;&#1103;%20&#1087;&#1088;&#1077;&#1079;&#1077;&#1085;&#1090;&#1072;&#1094;&#1080;&#1080;\7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08111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Первоклассник 2023-2024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46449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(Порядок приёма в 1 класс)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teacher\AppData\Local\Microsoft\Windows\Temporary Internet Files\Content.IE5\UUFKT8EF\a54638e1b19b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1558" y="2780928"/>
            <a:ext cx="4099726" cy="2808312"/>
          </a:xfrm>
          <a:prstGeom prst="rect">
            <a:avLst/>
          </a:prstGeom>
          <a:noFill/>
        </p:spPr>
      </p:pic>
      <p:pic>
        <p:nvPicPr>
          <p:cNvPr id="8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9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пожаловать!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Admin\AppData\Local\Microsoft\Windows\Temporary Internet Files\Content.IE5\NJYVLFRO\4-5-6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2952328" cy="38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4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Микрорайон школы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28592"/>
          </a:xfrm>
        </p:spPr>
        <p:txBody>
          <a:bodyPr>
            <a:normAutofit/>
          </a:bodyPr>
          <a:lstStyle/>
          <a:p>
            <a:endParaRPr lang="ru-RU" sz="6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14" y="1711928"/>
            <a:ext cx="8955531" cy="35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0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подачи заявлений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I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этап </a:t>
            </a:r>
            <a:r>
              <a:rPr lang="ru-RU" sz="2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- </a:t>
            </a: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>
                <a:solidFill>
                  <a:srgbClr val="0070C0"/>
                </a:solidFill>
                <a:latin typeface="Times New Roman"/>
                <a:ea typeface="Times New Roman"/>
              </a:rPr>
              <a:t>п</a:t>
            </a:r>
            <a:r>
              <a:rPr lang="ru-RU" sz="19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ервый </a:t>
            </a:r>
            <a:r>
              <a:rPr lang="ru-RU" sz="1900" dirty="0">
                <a:solidFill>
                  <a:srgbClr val="0070C0"/>
                </a:solidFill>
                <a:latin typeface="Times New Roman"/>
                <a:ea typeface="Times New Roman"/>
              </a:rPr>
              <a:t>день </a:t>
            </a:r>
            <a:r>
              <a:rPr lang="ru-RU" sz="1900" u="sng" dirty="0">
                <a:solidFill>
                  <a:srgbClr val="0070C0"/>
                </a:solidFill>
                <a:latin typeface="Times New Roman"/>
                <a:ea typeface="Times New Roman"/>
              </a:rPr>
              <a:t>подачи заявлений </a:t>
            </a:r>
            <a:r>
              <a:rPr lang="ru-RU" sz="1900" dirty="0">
                <a:solidFill>
                  <a:srgbClr val="0070C0"/>
                </a:solidFill>
                <a:latin typeface="Times New Roman"/>
                <a:ea typeface="Times New Roman"/>
              </a:rPr>
              <a:t>в 1-ые классы на </a:t>
            </a:r>
            <a:r>
              <a:rPr lang="ru-RU" sz="19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2023-2024 </a:t>
            </a:r>
            <a:r>
              <a:rPr lang="ru-RU" sz="1900" dirty="0">
                <a:solidFill>
                  <a:srgbClr val="0070C0"/>
                </a:solidFill>
                <a:latin typeface="Times New Roman"/>
                <a:ea typeface="Times New Roman"/>
              </a:rPr>
              <a:t>учебный </a:t>
            </a:r>
            <a:r>
              <a:rPr lang="ru-RU" sz="19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год </a:t>
            </a:r>
            <a:r>
              <a:rPr lang="ru-RU" sz="1900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31 марта 2023 </a:t>
            </a:r>
            <a:r>
              <a:rPr lang="ru-RU" sz="1900" u="sng" dirty="0">
                <a:solidFill>
                  <a:srgbClr val="0070C0"/>
                </a:solidFill>
                <a:latin typeface="Times New Roman"/>
                <a:ea typeface="Times New Roman"/>
              </a:rPr>
              <a:t>года</a:t>
            </a:r>
            <a:r>
              <a:rPr lang="ru-RU" sz="1900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 из следующих способов: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электронной форме посредством ЕПГУ (Единый портал государственных и муниципальных услуг (функций);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использованием функционала (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сервисов МФЦ) 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региональных государственных информационных систем субъектов Российской Федерации</a:t>
            </a: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созданных органами государственной власти субъектов Российской Федерации (при наличии), интегрированных с ЕПГУ;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лично в образовательную </a:t>
            </a:r>
            <a:r>
              <a:rPr lang="ru-RU" sz="17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(образец на сайте школы)</a:t>
            </a:r>
            <a:endParaRPr lang="ru-RU" sz="17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Приём </a:t>
            </a:r>
            <a:r>
              <a:rPr lang="ru-RU" sz="1900" dirty="0">
                <a:solidFill>
                  <a:srgbClr val="0070C0"/>
                </a:solidFill>
                <a:latin typeface="Times New Roman"/>
                <a:ea typeface="Times New Roman"/>
              </a:rPr>
              <a:t>заявлений для </a:t>
            </a:r>
            <a:r>
              <a:rPr lang="ru-RU" sz="19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граждан льготных категорий (внеочередное, первоочередное, преимущественное право) и граждан, </a:t>
            </a:r>
            <a:r>
              <a:rPr lang="ru-RU" sz="1900" dirty="0">
                <a:solidFill>
                  <a:srgbClr val="0070C0"/>
                </a:solidFill>
                <a:latin typeface="Times New Roman"/>
                <a:ea typeface="Times New Roman"/>
              </a:rPr>
              <a:t>чьи дети проживают на закреплённой территории, продлится до 01.07.2022года</a:t>
            </a:r>
            <a:r>
              <a:rPr lang="ru-RU" sz="19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. Электронная </a:t>
            </a:r>
            <a:r>
              <a:rPr lang="ru-RU" sz="1900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рассылка приглашений </a:t>
            </a:r>
            <a:r>
              <a:rPr lang="ru-RU" sz="19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начнётся 18.05.2023г.</a:t>
            </a:r>
          </a:p>
          <a:p>
            <a:pPr algn="just">
              <a:lnSpc>
                <a:spcPct val="11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II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 </a:t>
            </a: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этап </a:t>
            </a:r>
            <a:r>
              <a:rPr lang="ru-RU" sz="20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- 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детей, не проживающих на закреплённой территории, приём заявлений о приёме на обучение в первый класс </a:t>
            </a:r>
            <a:r>
              <a:rPr lang="ru-RU" sz="19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начинается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 июля 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текущего года до момента заполнения свободных мест, но не позднее 5 сентября текущего года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700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ВНИМАНИЕ!!!</a:t>
            </a:r>
            <a:endParaRPr lang="ru-RU" sz="1700" i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500" b="1" dirty="0">
                <a:solidFill>
                  <a:srgbClr val="0070C0"/>
                </a:solidFill>
                <a:latin typeface="Times New Roman"/>
                <a:ea typeface="Times New Roman"/>
              </a:rPr>
              <a:t>Закрепленная территория</a:t>
            </a:r>
            <a:r>
              <a:rPr lang="ru-RU" sz="1500" dirty="0">
                <a:solidFill>
                  <a:srgbClr val="0070C0"/>
                </a:solidFill>
                <a:latin typeface="Times New Roman"/>
                <a:ea typeface="Times New Roman"/>
              </a:rPr>
              <a:t> – это территория района, закрепленная распорядительным актом администрации района за подведомственным образовательным учреждением для проведения первичного учёта детей, подлежащих обучению</a:t>
            </a:r>
            <a:r>
              <a:rPr lang="ru-RU" sz="15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.</a:t>
            </a:r>
            <a:r>
              <a:rPr lang="en-US" sz="15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15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Срок издания акта – не позднее 15 марта  2023г.</a:t>
            </a:r>
            <a:endParaRPr lang="ru-RU" sz="15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/>
          </a:p>
        </p:txBody>
      </p:sp>
      <p:pic>
        <p:nvPicPr>
          <p:cNvPr id="5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4533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9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7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на приём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заявителю приглашения в </a:t>
            </a:r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МБОУ«СОШ № 33» осуществляется </a:t>
            </a:r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сроки: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заявлений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30 рабочих дней со дня подачи заявления;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этапе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ранее 10 рабочих дней с даты начала приёма, установленной для соответствующей категории, но не позднее 30 рабочих дней со дня подачи заявления.</a:t>
            </a:r>
          </a:p>
          <a:p>
            <a:pPr algn="just"/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приглашения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приносят в школу все </a:t>
            </a:r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ребёнка в 1 класс на следующий учебный год в соответствии с установленным в школе расписанием. </a:t>
            </a:r>
          </a:p>
          <a:p>
            <a:pPr algn="just"/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документов осуществляется не позднее 5 рабочих дней.</a:t>
            </a:r>
          </a:p>
          <a:p>
            <a:pPr algn="just"/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зачислении ребёнка в школу издаётся в течение 3х дней.</a:t>
            </a:r>
          </a:p>
          <a:p>
            <a:pPr algn="just"/>
            <a:endParaRPr lang="ru-RU" sz="2000" dirty="0"/>
          </a:p>
        </p:txBody>
      </p:sp>
      <p:pic>
        <p:nvPicPr>
          <p:cNvPr id="4" name="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1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Документы: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lvl="0" algn="just" fontAlgn="base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копию паспорта или другого документа, удостоверяющего личность; </a:t>
            </a:r>
          </a:p>
          <a:p>
            <a:pPr lvl="0" algn="just" fontAlgn="base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копию свидетельства о рождении ребенка или документа о родстве; </a:t>
            </a:r>
          </a:p>
          <a:p>
            <a:pPr lvl="0" algn="just" fontAlgn="base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копию документа </a:t>
            </a:r>
            <a:r>
              <a:rPr lang="ru-RU" sz="1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об усыновлении (удочерении), об </a:t>
            </a: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опеке или попечительстве – </a:t>
            </a:r>
            <a:r>
              <a:rPr lang="ru-RU" sz="1600" i="1" dirty="0">
                <a:solidFill>
                  <a:srgbClr val="0070C0"/>
                </a:solidFill>
                <a:latin typeface="Times New Roman"/>
                <a:ea typeface="Times New Roman"/>
              </a:rPr>
              <a:t>при необходимости</a:t>
            </a: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; </a:t>
            </a:r>
          </a:p>
          <a:p>
            <a:pPr lvl="0" algn="just" fontAlgn="base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копию документа о регистрации ребенка по месту жительства </a:t>
            </a:r>
            <a:r>
              <a:rPr lang="ru-RU" sz="1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Ф-8 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или</a:t>
            </a:r>
            <a:r>
              <a:rPr lang="ru-RU" sz="1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по месту пребывания на закрепленной </a:t>
            </a:r>
            <a:r>
              <a:rPr lang="ru-RU" sz="1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территории Ф-3, </a:t>
            </a:r>
            <a:r>
              <a:rPr lang="ru-RU" sz="1600" b="1" i="1" dirty="0">
                <a:solidFill>
                  <a:srgbClr val="0070C0"/>
                </a:solidFill>
                <a:latin typeface="Times New Roman"/>
                <a:ea typeface="Times New Roman"/>
              </a:rPr>
              <a:t>или</a:t>
            </a: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справка о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постоянной регистрации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форме №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9, </a:t>
            </a:r>
            <a:r>
              <a:rPr lang="ru-RU" sz="16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справку </a:t>
            </a:r>
            <a:r>
              <a:rPr lang="ru-RU" sz="1600" u="sng" dirty="0">
                <a:solidFill>
                  <a:srgbClr val="0070C0"/>
                </a:solidFill>
                <a:latin typeface="Times New Roman"/>
                <a:ea typeface="Times New Roman"/>
              </a:rPr>
              <a:t>о </a:t>
            </a:r>
            <a:r>
              <a:rPr lang="ru-RU" sz="1600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приёме </a:t>
            </a:r>
            <a:r>
              <a:rPr lang="ru-RU" sz="1600" u="sng" dirty="0">
                <a:solidFill>
                  <a:srgbClr val="0070C0"/>
                </a:solidFill>
                <a:latin typeface="Times New Roman"/>
                <a:ea typeface="Times New Roman"/>
              </a:rPr>
              <a:t>документов для регистрации по месту жительства; </a:t>
            </a:r>
          </a:p>
          <a:p>
            <a:pPr lvl="0" algn="just" fontAlgn="base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справку с места работы родителя или законного представителя, </a:t>
            </a:r>
            <a:r>
              <a:rPr lang="ru-RU" sz="1600" i="1" dirty="0">
                <a:solidFill>
                  <a:srgbClr val="0070C0"/>
                </a:solidFill>
                <a:latin typeface="Times New Roman"/>
                <a:ea typeface="Times New Roman"/>
              </a:rPr>
              <a:t>если </a:t>
            </a:r>
            <a:r>
              <a:rPr lang="ru-RU" sz="1600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ребёнок </a:t>
            </a:r>
            <a:r>
              <a:rPr lang="ru-RU" sz="1600" i="1" dirty="0">
                <a:solidFill>
                  <a:srgbClr val="0070C0"/>
                </a:solidFill>
                <a:latin typeface="Times New Roman"/>
                <a:ea typeface="Times New Roman"/>
              </a:rPr>
              <a:t>претендует на </a:t>
            </a:r>
            <a:r>
              <a:rPr lang="ru-RU" sz="16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</a:t>
            </a:r>
            <a:r>
              <a:rPr lang="ru-RU" sz="16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права внеочередного, первоочередного или преимущественного приёма</a:t>
            </a:r>
            <a:r>
              <a:rPr lang="ru-RU" sz="1600" i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;</a:t>
            </a:r>
            <a:r>
              <a:rPr lang="ru-RU" sz="1600" i="1" dirty="0">
                <a:solidFill>
                  <a:srgbClr val="0070C0"/>
                </a:solidFill>
                <a:latin typeface="Times New Roman"/>
                <a:ea typeface="Times New Roman"/>
              </a:rPr>
              <a:t> </a:t>
            </a:r>
          </a:p>
          <a:p>
            <a:pPr lvl="0" algn="just" fontAlgn="base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копию заключения </a:t>
            </a:r>
            <a:r>
              <a:rPr lang="ru-RU" sz="1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ПМПК - </a:t>
            </a:r>
            <a:r>
              <a:rPr lang="ru-RU" sz="1600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при необходимости </a:t>
            </a:r>
            <a:r>
              <a:rPr lang="ru-RU" sz="1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(если ребёнку меньше 6 лет и 6 месяцев или уже 8 лет);</a:t>
            </a: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</a:rPr>
              <a:t> </a:t>
            </a:r>
            <a:endParaRPr lang="ru-RU" sz="160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 algn="just" fontAlgn="base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Иностранные граждане все документы предъявляют на русском языке.</a:t>
            </a:r>
            <a:endParaRPr lang="ru-RU" sz="16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712590"/>
            <a:ext cx="1872207" cy="152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/>
                <a:ea typeface="Calibri"/>
              </a:rPr>
              <a:t>График приёма документов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556792"/>
            <a:ext cx="5915000" cy="489654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документов начинает с 31 марта (пятница) 2023 года с 8.30 до 13.00, 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14.00-17.00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(приемная)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Консультации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15.00-16.00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телефон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51-14-33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Admin\AppData\Local\Microsoft\Windows\Temporary Internet Files\Content.IE5\6SN931L4\20210622-ne-upustit-vremya-zachisleniya-v-vuz-full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2283155" cy="151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0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УМК «Школа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России» (ФГОС)</a:t>
            </a:r>
            <a: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 fontScale="85000" lnSpcReduction="10000"/>
          </a:bodyPr>
          <a:lstStyle/>
          <a:p>
            <a:pPr marL="0" indent="43200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9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320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Школа России»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- это учебно-методический комплекс (УМК) для начальных 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классов общеобразовательных 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учреждений, который обеспечивает достижение результатов освоения основной образовательной программы начального общего образования и полностью соответствует требованиям Федерального государственного образовательного стандарта (ФГОС).</a:t>
            </a:r>
          </a:p>
          <a:p>
            <a:pPr marL="0" indent="432000" algn="just">
              <a:buNone/>
            </a:pP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Авторы программы «Школа России» - ученые, чьи имена известны всем, кто работает в системе начального образования: В.Г. Горецкий, М.И. Моро, А.А. Плешаков, В.П. </a:t>
            </a:r>
            <a:r>
              <a:rPr lang="ru-RU" sz="19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Канакина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Л.М. Зеленина, Л.Ф. Климанова и др. </a:t>
            </a:r>
            <a:endParaRPr lang="ru-RU" sz="1900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32000" algn="just">
              <a:buNone/>
            </a:pP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Все 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учебники, составляющие завершенные предметные линии УМК «Школа России», получили положительные оценки РАН и РАО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0" indent="432000" algn="just">
              <a:buNone/>
            </a:pPr>
            <a:endParaRPr lang="ru-RU" sz="1900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Учебно-методический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«Школа России» сегодня - это: 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мощный потенциал для духовно-нравственного развития и воспитания личности гражданина России;</a:t>
            </a:r>
            <a:b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реальная возможность достижения личностных, </a:t>
            </a:r>
            <a:r>
              <a:rPr lang="ru-RU" sz="19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метапредметных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предметных результатов, соответствующих задачам современного образования;</a:t>
            </a:r>
            <a:b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эффективное сочетание лучших традиций российского образования и проверенных практиками образовательного процесса инноваций;</a:t>
            </a:r>
            <a:b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постоянно обновляющаяся, наиболее востребованная и понятная 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учителю и родителям </a:t>
            </a:r>
            <a:r>
              <a:rPr lang="ru-RU" sz="1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образовательная система для начальной школы.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200" dirty="0">
              <a:solidFill>
                <a:srgbClr val="0070C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3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Школьная форма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61" y="836712"/>
            <a:ext cx="4261373" cy="6012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продлённого дня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 smtClean="0"/>
              <a:t> 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1.Заявление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Для работающих граждан!!!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среднем до 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15.00</a:t>
            </a:r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режим группы входят: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самоподготовка</a:t>
            </a:r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азвивающие занятия по плану воспитателя.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посещение кружков, занятий внеурочной деятельности, занятий в ОДОД, дополнительных платных 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занятий.</a:t>
            </a:r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13959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328</Words>
  <Application>Microsoft Office PowerPoint</Application>
  <PresentationFormat>Экран (4:3)</PresentationFormat>
  <Paragraphs>63</Paragraphs>
  <Slides>10</Slides>
  <Notes>1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Тема Office</vt:lpstr>
      <vt:lpstr>Первоклассник 2023-2024</vt:lpstr>
      <vt:lpstr>Микрорайон школы</vt:lpstr>
      <vt:lpstr>Этапы подачи заявлений</vt:lpstr>
      <vt:lpstr>Приглашение на приём</vt:lpstr>
      <vt:lpstr>Документы:</vt:lpstr>
      <vt:lpstr>График приёма документов</vt:lpstr>
      <vt:lpstr> УМК «Школа России» (ФГОС) </vt:lpstr>
      <vt:lpstr>Школьная форма</vt:lpstr>
      <vt:lpstr>Группа продлённого дня</vt:lpstr>
      <vt:lpstr>Добро пожаловать!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 Школы</dc:creator>
  <cp:lastModifiedBy>User</cp:lastModifiedBy>
  <cp:revision>63</cp:revision>
  <cp:lastPrinted>2022-12-03T07:13:09Z</cp:lastPrinted>
  <dcterms:created xsi:type="dcterms:W3CDTF">2021-11-19T10:44:19Z</dcterms:created>
  <dcterms:modified xsi:type="dcterms:W3CDTF">2023-03-20T08:28:25Z</dcterms:modified>
</cp:coreProperties>
</file>