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83" r:id="rId17"/>
    <p:sldId id="284" r:id="rId18"/>
    <p:sldId id="271" r:id="rId19"/>
    <p:sldId id="286" r:id="rId20"/>
    <p:sldId id="282" r:id="rId21"/>
    <p:sldId id="272" r:id="rId22"/>
    <p:sldId id="274" r:id="rId23"/>
    <p:sldId id="278" r:id="rId24"/>
    <p:sldId id="279" r:id="rId25"/>
    <p:sldId id="285" r:id="rId26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Poppins" panose="020B0604020202020204" charset="0"/>
      <p:regular r:id="rId33"/>
      <p:bold r:id="rId34"/>
      <p:italic r:id="rId35"/>
      <p:boldItalic r:id="rId36"/>
    </p:embeddedFont>
    <p:embeddedFont>
      <p:font typeface="Poppins Medium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83E703-E0B2-40F0-9872-B8D07B1E02B0}">
  <a:tblStyle styleId="{2383E703-E0B2-40F0-9872-B8D07B1E02B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F32C904-BA72-480C-924D-767A7428D44B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116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AFF7F-2A72-4A91-BA70-CB4627D0A645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E06C8-D038-4403-88C1-2150324FD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79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ec8b6741b_1_7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2aec8b6741b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aec8b6741b_1_17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2aec8b6741b_1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aec8b6741b_1_18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2aec8b6741b_1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aec8b6741b_1_19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2aec8b6741b_1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aec8b6741b_1_20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2aec8b6741b_1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aec8b6741b_1_22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2aec8b6741b_1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aec8b6741b_1_22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2aec8b6741b_1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6914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aec8b6741b_1_22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2aec8b6741b_1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658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aec8b6741b_1_22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2aec8b6741b_1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aec8b6741b_1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2aec8b6741b_1_23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2aec8b6741b_1_238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3996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aec8b6741b_1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2aec8b6741b_1_23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2aec8b6741b_1_238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aec8b6741b_1_8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2aec8b6741b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aec8b6741b_1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2aec8b6741b_1_23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2aec8b6741b_1_238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aec8b6741b_1_25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2aec8b6741b_1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aec8b6741b_1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g2aec8b6741b_1_26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"/>
              <a:t>http://qrcoder.ru/code/?http%3A%2F%2Fcloud.mail.ru%2Fpublic%2Fd1X7%2FdKpPSAYEk&amp;4&amp;0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g2aec8b6741b_1_26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aec8b6741b_1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g2aec8b6741b_1_26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"/>
              <a:t>http://qrcoder.ru/code/?http%3A%2F%2Fcloud.mail.ru%2Fpublic%2Fd1X7%2FdKpPSAYEk&amp;4&amp;0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g2aec8b6741b_1_26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ec8b6741b_1_7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2aec8b6741b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6440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aec8b6741b_1_9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2aec8b6741b_1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aec8b6741b_1_1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2aec8b6741b_1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aec8b6741b_1_11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2aec8b6741b_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aec8b6741b_1_12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2aec8b6741b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aec8b6741b_1_14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2aec8b6741b_1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aec8b6741b_1_15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2aec8b6741b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aec8b6741b_1_17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2aec8b6741b_1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t" anchorCtr="0">
            <a:norm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1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124201" y="4767263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1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1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24201" y="4767263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1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2"/>
          </p:nvPr>
        </p:nvSpPr>
        <p:spPr>
          <a:xfrm>
            <a:off x="457200" y="1631157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t" anchorCtr="0">
            <a:normAutofit/>
          </a:bodyPr>
          <a:lstStyle>
            <a:lvl1pPr marL="457200" lvl="0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365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2pPr>
            <a:lvl3pPr marL="1371600" lvl="2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4"/>
          </p:nvPr>
        </p:nvSpPr>
        <p:spPr>
          <a:xfrm>
            <a:off x="4645026" y="1631157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t" anchorCtr="0">
            <a:normAutofit/>
          </a:bodyPr>
          <a:lstStyle>
            <a:lvl1pPr marL="457200" lvl="0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365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2pPr>
            <a:lvl3pPr marL="1371600" lvl="2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1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ftr" idx="11"/>
          </p:nvPr>
        </p:nvSpPr>
        <p:spPr>
          <a:xfrm>
            <a:off x="3124201" y="4767263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1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b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1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3124201" y="4767263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1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534988" y="1259681"/>
            <a:ext cx="4735512" cy="356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t" anchorCtr="0">
            <a:normAutofit/>
          </a:bodyPr>
          <a:lstStyle>
            <a:lvl1pPr marL="457200" lvl="0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1pPr>
            <a:lvl2pPr marL="914400" lvl="1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365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marL="1828800" lvl="3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2"/>
          </p:nvPr>
        </p:nvSpPr>
        <p:spPr>
          <a:xfrm>
            <a:off x="5422901" y="1259681"/>
            <a:ext cx="4735513" cy="356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t" anchorCtr="0">
            <a:normAutofit/>
          </a:bodyPr>
          <a:lstStyle>
            <a:lvl1pPr marL="457200" lvl="0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1pPr>
            <a:lvl2pPr marL="914400" lvl="1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365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marL="1828800" lvl="3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1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124201" y="4767263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1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1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124201" y="4767263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1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1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124201" y="4767263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1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t" anchorCtr="0">
            <a:normAutofit/>
          </a:bodyPr>
          <a:lstStyle>
            <a:lvl1pPr marL="457200" lvl="0" indent="-4127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1pPr>
            <a:lvl2pPr marL="914400" lvl="1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2pPr>
            <a:lvl3pPr marL="1371600" lvl="2" indent="-3619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3pPr>
            <a:lvl4pPr marL="1828800" lvl="3" indent="-3365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4pPr>
            <a:lvl5pPr marL="2286000" lvl="4" indent="-3365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/>
            </a:lvl5pPr>
            <a:lvl6pPr marL="2743200" lvl="5" indent="-3365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marL="3200400" lvl="6" indent="-3365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marL="3657600" lvl="7" indent="-3365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marL="4114800" lvl="8" indent="-3365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57202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t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1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201" y="4767263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1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792288" y="459582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t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1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1" y="4767263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1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1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1" y="4767263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1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6652022" y="1318022"/>
            <a:ext cx="4607719" cy="240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764110" y="-1012427"/>
            <a:ext cx="4607719" cy="706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1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1" y="4767263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1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t" anchorCtr="0">
            <a:normAutofit/>
          </a:bodyPr>
          <a:lstStyle>
            <a:lvl1pPr marL="457200" marR="0" lvl="0" indent="-412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1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1" y="4767263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1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5.jpeg"/><Relationship Id="rId7" Type="http://schemas.openxmlformats.org/officeDocument/2006/relationships/image" Target="../media/image3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hyperlink" Target="https://docs.google.com/document/d/1BKK3RZSlhor8i8TA6FTljp6hzBnuYjJ55_F4rl8WkUM/edit" TargetMode="External"/><Relationship Id="rId9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 descr="G:\_Лехнер работа\Администрация\300лет Фон елки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2797"/>
            <a:ext cx="921433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/>
          <p:nvPr/>
        </p:nvSpPr>
        <p:spPr>
          <a:xfrm>
            <a:off x="593055" y="3658383"/>
            <a:ext cx="3485909" cy="93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 директора по УВР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Ануфриева О.Г.,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по УВР Шитина О.А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 директора по УВР Еременко Т.Н., зам директора по ВР Дуда. А.В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2" name="Google Shape;132;p25"/>
          <p:cNvSpPr/>
          <p:nvPr/>
        </p:nvSpPr>
        <p:spPr>
          <a:xfrm>
            <a:off x="1203568" y="937500"/>
            <a:ext cx="6588369" cy="1539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 dirty="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«Систематизация и планирование учебно-методической работы ОУ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 dirty="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через электронные ресурсы</a:t>
            </a:r>
            <a:endParaRPr sz="1100" dirty="0"/>
          </a:p>
        </p:txBody>
      </p:sp>
      <p:sp>
        <p:nvSpPr>
          <p:cNvPr id="134" name="Google Shape;134;p25"/>
          <p:cNvSpPr/>
          <p:nvPr/>
        </p:nvSpPr>
        <p:spPr>
          <a:xfrm>
            <a:off x="2267230" y="418833"/>
            <a:ext cx="5094724" cy="31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МБОУ «Средняя общеобразовательная школа № 33»</a:t>
            </a:r>
            <a:endParaRPr sz="1600" dirty="0">
              <a:solidFill>
                <a:srgbClr val="2058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802" y="42797"/>
            <a:ext cx="1177261" cy="1559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262" y="0"/>
            <a:ext cx="1517519" cy="1078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19" y="0"/>
            <a:ext cx="617709" cy="100366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4"/>
          <p:cNvSpPr txBox="1"/>
          <p:nvPr/>
        </p:nvSpPr>
        <p:spPr>
          <a:xfrm>
            <a:off x="800360" y="1894450"/>
            <a:ext cx="3193018" cy="95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3B455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3B455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15900" marR="0" lvl="0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>
              <a:solidFill>
                <a:srgbClr val="3B455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4" name="Google Shape;244;p34"/>
          <p:cNvSpPr/>
          <p:nvPr/>
        </p:nvSpPr>
        <p:spPr>
          <a:xfrm>
            <a:off x="743214" y="213417"/>
            <a:ext cx="7257549" cy="41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3B4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мероприятий по  устранению проблем </a:t>
            </a:r>
            <a:endParaRPr sz="2200" b="1">
              <a:solidFill>
                <a:srgbClr val="3B455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45" name="Google Shape;245;p34"/>
          <p:cNvGraphicFramePr/>
          <p:nvPr>
            <p:extLst>
              <p:ext uri="{D42A27DB-BD31-4B8C-83A1-F6EECF244321}">
                <p14:modId xmlns:p14="http://schemas.microsoft.com/office/powerpoint/2010/main" val="2720714572"/>
              </p:ext>
            </p:extLst>
          </p:nvPr>
        </p:nvGraphicFramePr>
        <p:xfrm>
          <a:off x="343191" y="1200034"/>
          <a:ext cx="8661600" cy="3829350"/>
        </p:xfrm>
        <a:graphic>
          <a:graphicData uri="http://schemas.openxmlformats.org/drawingml/2006/table">
            <a:tbl>
              <a:tblPr firstRow="1" bandRow="1">
                <a:noFill/>
                <a:tableStyleId>{2383E703-E0B2-40F0-9872-B8D07B1E02B0}</a:tableStyleId>
              </a:tblPr>
              <a:tblGrid>
                <a:gridCol w="495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1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Мероприятия</a:t>
                      </a:r>
                      <a:endParaRPr sz="1300" b="1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Исполнитель</a:t>
                      </a:r>
                      <a:endParaRPr sz="1300" b="1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1300" marR="213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Сроки</a:t>
                      </a:r>
                      <a:endParaRPr sz="1100"/>
                    </a:p>
                  </a:txBody>
                  <a:tcPr marL="21300" marR="213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Исполнение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ru" sz="13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Создание информационной системы для оперативного информирования сотрудников </a:t>
                      </a:r>
                      <a:r>
                        <a:rPr lang="ru" sz="1300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(Вк</a:t>
                      </a:r>
                      <a:r>
                        <a:rPr lang="ru" sz="1300" b="1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мессенджер</a:t>
                      </a:r>
                      <a:r>
                        <a:rPr lang="ru" sz="1300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" sz="13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рассылка по группам на почте mail, напоминание в календаре mail,  )</a:t>
                      </a:r>
                      <a:endParaRPr sz="1100" dirty="0"/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ru" sz="1300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ЗДВР</a:t>
                      </a:r>
                      <a:endParaRPr sz="13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30.08-02.09.2023</a:t>
                      </a:r>
                      <a:endParaRPr sz="13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02.09.2023</a:t>
                      </a:r>
                      <a:endParaRPr sz="13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Введение пункта «Стимулирование  за предоставление информации в срок» в оценочный лист педагогического работника.</a:t>
                      </a:r>
                      <a:endParaRPr sz="1100"/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Директор ОУ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28.08-10.09.2023</a:t>
                      </a:r>
                      <a:endParaRPr sz="13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10.09.2023</a:t>
                      </a:r>
                      <a:endParaRPr sz="13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3.Создание отдельного места для хранения и доступа  электронного документооборота внутри ОУ(</a:t>
                      </a:r>
                      <a:r>
                        <a:rPr lang="ru" sz="1300" b="1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Создание отчетов, анкет, опросников, журналов бесед в </a:t>
                      </a:r>
                      <a:r>
                        <a:rPr lang="ru" sz="1300" b="1" i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Google Таблиц, опросов, форм; </a:t>
                      </a:r>
                      <a:r>
                        <a:rPr lang="ru" sz="1300" b="1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хранение информации в  облаке </a:t>
                      </a: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100"/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ru" sz="13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ЗДВР</a:t>
                      </a:r>
                      <a:endParaRPr sz="11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ЗДУВР</a:t>
                      </a:r>
                      <a:endParaRPr sz="1100" dirty="0"/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19.07-14.08.2023</a:t>
                      </a:r>
                      <a:endParaRPr sz="13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24.08.2023</a:t>
                      </a:r>
                      <a:endParaRPr sz="13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 Организация обучения сотрудников по использованию электронных ресурсов в ОУ</a:t>
                      </a:r>
                      <a:endParaRPr sz="1100"/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Учитель информатики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01.09-10.10.2023</a:t>
                      </a:r>
                      <a:endParaRPr sz="13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продолжается</a:t>
                      </a:r>
                      <a:endParaRPr sz="13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272" y="121229"/>
            <a:ext cx="1517519" cy="1078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19" y="0"/>
            <a:ext cx="617709" cy="100366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5"/>
          <p:cNvSpPr/>
          <p:nvPr/>
        </p:nvSpPr>
        <p:spPr>
          <a:xfrm>
            <a:off x="523585" y="717225"/>
            <a:ext cx="8340855" cy="471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noAutofit/>
          </a:bodyPr>
          <a:lstStyle/>
          <a:p>
            <a:pPr lvl="0"/>
            <a:r>
              <a:rPr lang="ru-RU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   </a:t>
            </a:r>
            <a:r>
              <a:rPr lang="ru-RU" sz="1600" strike="sngStrike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Отчет классного руководителя по итогам четверти 4*3=12листов -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 листа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0" lvl="0" indent="-368300">
              <a:buClr>
                <a:schemeClr val="dk1"/>
              </a:buClr>
              <a:buSzPts val="1600"/>
              <a:buFont typeface="Times New Roman"/>
              <a:buAutoNum type="arabicPeriod" startAt="2"/>
            </a:pPr>
            <a:r>
              <a:rPr lang="ru-RU" sz="1600" strike="sngStrike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Анализ контрольных работ по предметам,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внутренних ДТ </a:t>
            </a:r>
            <a:r>
              <a:rPr lang="ru-RU" sz="1600" strike="sngStrike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60 листов -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10 листов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0" lvl="0" indent="-368300">
              <a:buClr>
                <a:schemeClr val="dk1"/>
              </a:buClr>
              <a:buSzPts val="1600"/>
              <a:buFont typeface="Times New Roman"/>
              <a:buAutoNum type="arabicPeriod" startAt="2"/>
            </a:pPr>
            <a:r>
              <a:rPr lang="ru-RU" sz="1600" strike="sngStrike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Ведомость учета предметов для сдачи ГИА (9,11 классы) 10 листов –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3 листа</a:t>
            </a:r>
          </a:p>
          <a:p>
            <a:pPr marL="368300" lvl="0" indent="-368300">
              <a:buClr>
                <a:schemeClr val="dk1"/>
              </a:buClr>
              <a:buSzPts val="1600"/>
              <a:buFont typeface="Times New Roman"/>
              <a:buAutoNum type="arabicPeriod" startAt="2"/>
            </a:pPr>
            <a:r>
              <a:rPr lang="ru-RU" sz="1600" strike="sngStrik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Мониторинг мероприятий по использованию результатов внешних оценочных процедур 60 листов -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15 листов</a:t>
            </a:r>
          </a:p>
          <a:p>
            <a:pPr marL="368300" lvl="0" indent="-368300">
              <a:buClr>
                <a:schemeClr val="dk1"/>
              </a:buClr>
              <a:buSzPts val="1600"/>
              <a:buFont typeface="Times New Roman"/>
              <a:buAutoNum type="arabicPeriod" startAt="2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Учет участников ШЭ, МЭ и РЭ ВСОШ -50 листов</a:t>
            </a:r>
          </a:p>
          <a:p>
            <a:pPr marL="368300" lvl="0" indent="-368300">
              <a:buClr>
                <a:schemeClr val="dk1"/>
              </a:buClr>
              <a:buSzPts val="1600"/>
              <a:buFont typeface="Times New Roman"/>
              <a:buAutoNum type="arabicPeriod" startAt="2"/>
            </a:pPr>
            <a:r>
              <a:rPr lang="ru-RU" sz="1600" strike="sngStrik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Учет участников перечневых олимпиад, НПК, конкурсов -120 листов- 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20 листов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0" lvl="0" indent="-368300">
              <a:buClr>
                <a:schemeClr val="dk1"/>
              </a:buClr>
              <a:buSzPts val="1600"/>
              <a:buFont typeface="Times New Roman"/>
              <a:buAutoNum type="arabicPeriod" startAt="2"/>
            </a:pPr>
            <a:r>
              <a:rPr lang="ru-RU" sz="1600" strike="sngStrike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План работы предметных МО учителей 6*3=18 листов</a:t>
            </a:r>
            <a:endParaRPr lang="ru-RU" sz="1100" strike="sngStrik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0" lvl="0" indent="-368300">
              <a:buClr>
                <a:schemeClr val="dk1"/>
              </a:buClr>
              <a:buSzPts val="1600"/>
              <a:buFont typeface="Times New Roman"/>
              <a:buAutoNum type="arabicPeriod" startAt="2"/>
            </a:pPr>
            <a:r>
              <a:rPr lang="ru-RU" sz="1600" strike="sngStrike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Протоколы предметных МО учителей 6*2=12 листов</a:t>
            </a:r>
            <a:endParaRPr lang="ru-RU" sz="1100" strike="sngStrik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0" lvl="0" indent="-368300">
              <a:buClr>
                <a:schemeClr val="dk1"/>
              </a:buClr>
              <a:buSzPts val="1600"/>
              <a:buFont typeface="Times New Roman"/>
              <a:buAutoNum type="arabicPeriod" startAt="2"/>
            </a:pPr>
            <a:r>
              <a:rPr lang="ru-RU" sz="1600" strike="sngStrike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Отчет о работе МО учителей </a:t>
            </a:r>
            <a:r>
              <a:rPr lang="ru-RU" strike="sngStrik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6*3=18</a:t>
            </a:r>
            <a:endParaRPr lang="ru-RU" sz="1100" strike="sngStrik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0" lvl="0" indent="-368300">
              <a:buClr>
                <a:schemeClr val="dk1"/>
              </a:buClr>
              <a:buSzPts val="1600"/>
              <a:buFont typeface="Times New Roman"/>
              <a:buAutoNum type="arabicPeriod" startAt="2"/>
            </a:pPr>
            <a:r>
              <a:rPr lang="ru-RU" sz="1600" strike="sngStrike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Отчет об участии обучающихся и класса в конкурсах, соревнованиях, олимпиадах и т.д. 20 листов –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4 листа</a:t>
            </a:r>
          </a:p>
          <a:p>
            <a:pPr marL="368300" lvl="0" indent="-368300">
              <a:buClr>
                <a:schemeClr val="dk1"/>
              </a:buClr>
              <a:buSzPts val="1600"/>
              <a:buFont typeface="Times New Roman"/>
              <a:buAutoNum type="arabicPeriod" startAt="2"/>
            </a:pPr>
            <a:r>
              <a:rPr lang="ru-RU" sz="1600" strike="sngStrik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Отчет об участии педагогов в профессиональных конкурсах, </a:t>
            </a:r>
            <a:r>
              <a:rPr lang="ru-RU" sz="1600" strike="sngStrik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вебинарах</a:t>
            </a:r>
            <a:r>
              <a:rPr lang="ru-RU" sz="1600" strike="sngStrik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семинарах, публикациях и т.д. 20 листов  - </a:t>
            </a:r>
            <a:endParaRPr lang="ru-RU" sz="1100" strike="sngStrik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0" lvl="0" indent="-368300">
              <a:buClr>
                <a:schemeClr val="dk1"/>
              </a:buClr>
              <a:buSzPts val="1600"/>
              <a:buFont typeface="Times New Roman"/>
              <a:buAutoNum type="arabicPeriod" startAt="2"/>
            </a:pPr>
            <a:r>
              <a:rPr lang="ru-RU" sz="1600" u="sng" strike="sngStrike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План работы </a:t>
            </a:r>
            <a:r>
              <a:rPr lang="ru-RU" sz="1600" strike="sngStrike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 каждый месяц 4*4 =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16 листов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0" lvl="0" indent="-368300">
              <a:buClr>
                <a:schemeClr val="dk1"/>
              </a:buClr>
              <a:buSzPts val="1600"/>
              <a:buFont typeface="Times New Roman"/>
              <a:buAutoNum type="arabicPeriod" startAt="2"/>
            </a:pPr>
            <a:r>
              <a:rPr lang="ru-RU" sz="1600" strike="sngStrike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Фотоотчеты</a:t>
            </a:r>
            <a:r>
              <a:rPr lang="ru-RU" sz="1600" strike="sngStrike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-100листов</a:t>
            </a:r>
          </a:p>
          <a:p>
            <a:pPr marL="368300" lvl="0" indent="-368300">
              <a:buClr>
                <a:schemeClr val="dk1"/>
              </a:buClr>
              <a:buSzPts val="1600"/>
              <a:buFont typeface="Times New Roman"/>
              <a:buAutoNum type="arabicPeriod" startAt="2"/>
            </a:pPr>
            <a:endParaRPr lang="ru" sz="1600" strike="sngStrik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приблизительно 120 листов на одного педагога </a:t>
            </a:r>
            <a:r>
              <a:rPr lang="ru" sz="1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r>
              <a:rPr lang="ru" sz="1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учебный год</a:t>
            </a:r>
            <a:endParaRPr sz="1100" dirty="0"/>
          </a:p>
          <a:p>
            <a:pPr marL="3683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83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69;p28"/>
          <p:cNvSpPr/>
          <p:nvPr/>
        </p:nvSpPr>
        <p:spPr>
          <a:xfrm>
            <a:off x="719015" y="128212"/>
            <a:ext cx="6996017" cy="1114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Бумажная документация и отчеты</a:t>
            </a:r>
            <a:endParaRPr sz="1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 </a:t>
            </a:r>
            <a:r>
              <a:rPr lang="ru" sz="1800" b="1" dirty="0" smtClean="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учебно-методической </a:t>
            </a:r>
            <a:r>
              <a:rPr lang="ru" sz="1800" b="1" dirty="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работе педагогов (на </a:t>
            </a:r>
            <a:r>
              <a:rPr lang="ru" sz="1800" b="1" dirty="0" smtClean="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ru" sz="1800" b="1" dirty="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уч. год)</a:t>
            </a:r>
            <a:endParaRPr sz="1800" b="1" dirty="0">
              <a:solidFill>
                <a:srgbClr val="2058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57" y="128213"/>
            <a:ext cx="1235213" cy="878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19" y="0"/>
            <a:ext cx="617709" cy="100366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6"/>
          <p:cNvSpPr/>
          <p:nvPr/>
        </p:nvSpPr>
        <p:spPr>
          <a:xfrm>
            <a:off x="3143348" y="183688"/>
            <a:ext cx="2301011" cy="41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 dirty="0">
                <a:solidFill>
                  <a:srgbClr val="3B4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РАСЧЕТЫ</a:t>
            </a:r>
            <a:endParaRPr sz="2200" b="1" dirty="0">
              <a:solidFill>
                <a:srgbClr val="3B455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61" name="Google Shape;261;p36"/>
          <p:cNvGraphicFramePr/>
          <p:nvPr/>
        </p:nvGraphicFramePr>
        <p:xfrm>
          <a:off x="723042" y="742796"/>
          <a:ext cx="4572000" cy="1924680"/>
        </p:xfrm>
        <a:graphic>
          <a:graphicData uri="http://schemas.openxmlformats.org/drawingml/2006/table">
            <a:tbl>
              <a:tblPr firstRow="1" bandRow="1">
                <a:noFill/>
                <a:tableStyleId>{2383E703-E0B2-40F0-9872-B8D07B1E02B0}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Расход на одного педагога в год</a:t>
                      </a:r>
                      <a:endParaRPr sz="1600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Бумажная документация  </a:t>
                      </a:r>
                      <a:r>
                        <a:rPr lang="ru" sz="16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 </a:t>
                      </a: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год 20-25 шт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Стоимость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Бумага для принтера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120 листов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 рублей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Чернила для принтера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1/5  банка краски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144 рублей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2" name="Google Shape;262;p36"/>
          <p:cNvGraphicFramePr/>
          <p:nvPr/>
        </p:nvGraphicFramePr>
        <p:xfrm>
          <a:off x="5829213" y="1188405"/>
          <a:ext cx="2641550" cy="1614725"/>
        </p:xfrm>
        <a:graphic>
          <a:graphicData uri="http://schemas.openxmlformats.org/drawingml/2006/table">
            <a:tbl>
              <a:tblPr firstRow="1" bandRow="1">
                <a:noFill/>
                <a:tableStyleId>{2383E703-E0B2-40F0-9872-B8D07B1E02B0}</a:tableStyleId>
              </a:tblPr>
              <a:tblGrid>
                <a:gridCol w="132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Расход на 1 педагога в год на отчеты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Расход на пед коллектив (30 чел) в год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204 рублей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4 380 рублей 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3" name="Google Shape;263;p36"/>
          <p:cNvGraphicFramePr/>
          <p:nvPr/>
        </p:nvGraphicFramePr>
        <p:xfrm>
          <a:off x="609390" y="3055835"/>
          <a:ext cx="8395650" cy="1568870"/>
        </p:xfrm>
        <a:graphic>
          <a:graphicData uri="http://schemas.openxmlformats.org/drawingml/2006/table">
            <a:tbl>
              <a:tblPr firstRow="1" bandRow="1">
                <a:noFill/>
                <a:tableStyleId>{2383E703-E0B2-40F0-9872-B8D07B1E02B0}</a:tableStyleId>
              </a:tblPr>
              <a:tblGrid>
                <a:gridCol w="350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Время на распечатку документов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лист/12 сек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120листов/24 мин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Время на сбор и формирования </a:t>
                      </a:r>
                      <a:r>
                        <a:rPr lang="ru" sz="16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отчета, поиск нужной</a:t>
                      </a:r>
                      <a:r>
                        <a:rPr lang="ru" sz="16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информации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отчет/15 мин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 отчетов/375 мин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Итого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399 мин/6 ч 39 мин /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713" y="209202"/>
            <a:ext cx="1264221" cy="898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19" y="0"/>
            <a:ext cx="617709" cy="100366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7"/>
          <p:cNvSpPr txBox="1"/>
          <p:nvPr/>
        </p:nvSpPr>
        <p:spPr>
          <a:xfrm>
            <a:off x="2439889" y="294184"/>
            <a:ext cx="4412951" cy="41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3B4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ДОСТИГНУТЫЕ РЕЗУЛЬТАТЫ</a:t>
            </a:r>
            <a:endParaRPr sz="1100"/>
          </a:p>
        </p:txBody>
      </p:sp>
      <p:pic>
        <p:nvPicPr>
          <p:cNvPr id="271" name="Google Shape;271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337" y="1098166"/>
            <a:ext cx="3823646" cy="2356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7707" y="1828737"/>
            <a:ext cx="4171662" cy="257196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7"/>
          <p:cNvSpPr/>
          <p:nvPr/>
        </p:nvSpPr>
        <p:spPr>
          <a:xfrm>
            <a:off x="5829213" y="2571750"/>
            <a:ext cx="77137" cy="68585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550" tIns="36275" rIns="72550" bIns="3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7"/>
          <p:cNvSpPr/>
          <p:nvPr/>
        </p:nvSpPr>
        <p:spPr>
          <a:xfrm>
            <a:off x="1257528" y="857209"/>
            <a:ext cx="3296967" cy="31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rgbClr val="3B4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Время на отчеты и документацию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203" y="102166"/>
            <a:ext cx="1517519" cy="1078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19" y="0"/>
            <a:ext cx="617709" cy="100366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9"/>
          <p:cNvSpPr txBox="1"/>
          <p:nvPr/>
        </p:nvSpPr>
        <p:spPr>
          <a:xfrm>
            <a:off x="2452921" y="148644"/>
            <a:ext cx="2987120" cy="85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3B455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Визуализация </a:t>
            </a:r>
            <a:br>
              <a:rPr lang="ru" sz="2500">
                <a:solidFill>
                  <a:srgbClr val="3B4555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lang="ru" sz="2500">
                <a:solidFill>
                  <a:srgbClr val="3B455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«Было» – «Стало»</a:t>
            </a:r>
            <a:endParaRPr sz="2500">
              <a:solidFill>
                <a:srgbClr val="3B455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026" name="Picture 2" descr="https://sun9-55.userapi.com/impg/CLiBHX_BIp5mwz-bqPiVZvwPL_oPA7B5PXmnMQ/9Ykdszle5hU.jpg?size=1280x575&amp;quality=95&amp;sign=94c0ed15ac4ca6e975adb4cdf2c56a07&amp;c_uniq_tag=4P7adaxYcaeStuwKjAxfHn6cT5I4thKZ-l34xB14mhI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2" t="-13766" r="23097" b="13766"/>
          <a:stretch/>
        </p:blipFill>
        <p:spPr bwMode="auto">
          <a:xfrm>
            <a:off x="300535" y="800916"/>
            <a:ext cx="4119065" cy="347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8.userapi.com/impg/hFNX2G0ibZEwdB0ZEEgpdgwC_b_2ynOmoPG37Q/sZFw_dK_cq8.jpg?size=1280x575&amp;quality=95&amp;sign=3b359c99214e081c2b6aa7dc25a11d7a&amp;c_uniq_tag=p6sBpJmmfW-Tl2UvNgKZrkZRDJs5gJks5FEK4W-t8MY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2567" b="-1462"/>
          <a:stretch/>
        </p:blipFill>
        <p:spPr bwMode="auto">
          <a:xfrm>
            <a:off x="4728454" y="1419497"/>
            <a:ext cx="3965215" cy="302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54" y="148644"/>
            <a:ext cx="1517519" cy="1078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19" y="0"/>
            <a:ext cx="617709" cy="100366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9"/>
          <p:cNvSpPr txBox="1"/>
          <p:nvPr/>
        </p:nvSpPr>
        <p:spPr>
          <a:xfrm>
            <a:off x="2452921" y="148644"/>
            <a:ext cx="2987120" cy="85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3B455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Визуализация </a:t>
            </a:r>
            <a:br>
              <a:rPr lang="ru" sz="2500">
                <a:solidFill>
                  <a:srgbClr val="3B4555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lang="ru" sz="2500">
                <a:solidFill>
                  <a:srgbClr val="3B455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«Было» – «Стало»</a:t>
            </a:r>
            <a:endParaRPr sz="2500">
              <a:solidFill>
                <a:srgbClr val="3B455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2050" name="Picture 2" descr="https://sun9-35.userapi.com/impg/tg7IOdQh8vhi5mjLzuIK9BhvdFlJ1VHFC5_MbQ/1HpA9EYRb8w.jpg?size=1280x575&amp;quality=95&amp;sign=7991ff395860dc9b1799bc56923f22f3&amp;c_uniq_tag=zhQysZiAtnqipwXVft_EZDhava3HkJuTzuCHolL9ZLM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5" r="42866"/>
          <a:stretch/>
        </p:blipFill>
        <p:spPr bwMode="auto">
          <a:xfrm>
            <a:off x="300535" y="1328099"/>
            <a:ext cx="4402094" cy="318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t="14845" r="61538" b="20055"/>
          <a:stretch/>
        </p:blipFill>
        <p:spPr>
          <a:xfrm>
            <a:off x="5122304" y="1328099"/>
            <a:ext cx="3477410" cy="33092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69" y="87076"/>
            <a:ext cx="1517519" cy="107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19" y="0"/>
            <a:ext cx="617709" cy="100366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9"/>
          <p:cNvSpPr txBox="1"/>
          <p:nvPr/>
        </p:nvSpPr>
        <p:spPr>
          <a:xfrm>
            <a:off x="2452921" y="148644"/>
            <a:ext cx="2987120" cy="85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3B455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Визуализация </a:t>
            </a:r>
            <a:br>
              <a:rPr lang="ru" sz="2500">
                <a:solidFill>
                  <a:srgbClr val="3B4555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lang="ru" sz="2500">
                <a:solidFill>
                  <a:srgbClr val="3B455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«Было» – «Стало»</a:t>
            </a:r>
            <a:endParaRPr sz="2500">
              <a:solidFill>
                <a:srgbClr val="3B455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3074" name="Picture 2" descr="https://sun9-51.userapi.com/impg/8KXCmD0DXBUfZz6Evkhz44oIsf4E74S_wbHYIA/0cdvEQizq9o.jpg?size=1280x575&amp;quality=95&amp;sign=c59d5cc886d75172dbb8161527906930&amp;c_uniq_tag=YTzl1JEdHsydemeDQD-mevRc5KpVrf5Fu0vOtodaBUM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7" t="2684" r="29312"/>
          <a:stretch/>
        </p:blipFill>
        <p:spPr bwMode="auto">
          <a:xfrm>
            <a:off x="300535" y="1550518"/>
            <a:ext cx="4328050" cy="323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6495" t="13950" r="45686" b="17596"/>
          <a:stretch/>
        </p:blipFill>
        <p:spPr>
          <a:xfrm>
            <a:off x="4891982" y="1550518"/>
            <a:ext cx="3895383" cy="31350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343" y="36750"/>
            <a:ext cx="1517519" cy="107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19" y="0"/>
            <a:ext cx="617709" cy="1003663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0"/>
          <p:cNvSpPr txBox="1"/>
          <p:nvPr/>
        </p:nvSpPr>
        <p:spPr>
          <a:xfrm>
            <a:off x="1876963" y="926172"/>
            <a:ext cx="5047196" cy="464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Систематизация и планирование</a:t>
            </a:r>
            <a:endParaRPr sz="25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0" name="Google Shape;300;p40"/>
          <p:cNvPicPr preferRelativeResize="0"/>
          <p:nvPr/>
        </p:nvPicPr>
        <p:blipFill rotWithShape="1">
          <a:blip r:embed="rId4">
            <a:alphaModFix/>
          </a:blip>
          <a:srcRect l="6878" t="13317" r="9377" b="4424"/>
          <a:stretch/>
        </p:blipFill>
        <p:spPr>
          <a:xfrm>
            <a:off x="-113977" y="1520985"/>
            <a:ext cx="6001880" cy="3314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0"/>
          <p:cNvPicPr preferRelativeResize="0"/>
          <p:nvPr/>
        </p:nvPicPr>
        <p:blipFill rotWithShape="1">
          <a:blip r:embed="rId5">
            <a:alphaModFix/>
          </a:blip>
          <a:srcRect l="8753" t="28880" r="53125" b="4425"/>
          <a:stretch/>
        </p:blipFill>
        <p:spPr>
          <a:xfrm>
            <a:off x="5314898" y="1730758"/>
            <a:ext cx="3485910" cy="3429288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0"/>
          <p:cNvSpPr txBox="1"/>
          <p:nvPr/>
        </p:nvSpPr>
        <p:spPr>
          <a:xfrm>
            <a:off x="1086090" y="115700"/>
            <a:ext cx="6857527" cy="757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Разработанные стандарты</a:t>
            </a:r>
            <a:br>
              <a:rPr lang="ru" sz="22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22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формы отчетности</a:t>
            </a:r>
            <a:endParaRPr sz="22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429" y="239092"/>
            <a:ext cx="1517519" cy="1078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361" t="15413" r="19653" b="6178"/>
          <a:stretch/>
        </p:blipFill>
        <p:spPr>
          <a:xfrm>
            <a:off x="609390" y="635401"/>
            <a:ext cx="7651981" cy="4381631"/>
          </a:xfrm>
          <a:prstGeom prst="rect">
            <a:avLst/>
          </a:prstGeom>
        </p:spPr>
      </p:pic>
      <p:pic>
        <p:nvPicPr>
          <p:cNvPr id="308" name="Google Shape;308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319" y="0"/>
            <a:ext cx="617709" cy="1003663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1"/>
          <p:cNvSpPr txBox="1"/>
          <p:nvPr/>
        </p:nvSpPr>
        <p:spPr>
          <a:xfrm>
            <a:off x="1886030" y="171248"/>
            <a:ext cx="5047196" cy="464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Систематизация и планирование</a:t>
            </a:r>
            <a:endParaRPr sz="25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611" y="95998"/>
            <a:ext cx="1517519" cy="107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/>
          <a:srcRect l="4449" t="10333" r="186" b="12835"/>
          <a:stretch/>
        </p:blipFill>
        <p:spPr bwMode="auto">
          <a:xfrm>
            <a:off x="496876" y="1213088"/>
            <a:ext cx="5068957" cy="25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" name="Google Shape;308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319" y="0"/>
            <a:ext cx="617709" cy="1003663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1"/>
          <p:cNvSpPr txBox="1"/>
          <p:nvPr/>
        </p:nvSpPr>
        <p:spPr>
          <a:xfrm>
            <a:off x="1886030" y="171248"/>
            <a:ext cx="5047196" cy="464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Систематизация и планирование</a:t>
            </a:r>
            <a:endParaRPr sz="25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/>
          <a:srcRect l="75657" t="9809" b="4836"/>
          <a:stretch/>
        </p:blipFill>
        <p:spPr bwMode="auto">
          <a:xfrm>
            <a:off x="7402612" y="1182756"/>
            <a:ext cx="1532667" cy="302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/>
          <a:srcRect l="73242" t="10410" b="9694"/>
          <a:stretch/>
        </p:blipFill>
        <p:spPr bwMode="auto">
          <a:xfrm>
            <a:off x="5565833" y="1182756"/>
            <a:ext cx="1640038" cy="275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/>
          <a:srcRect l="5375" t="11180" r="51853" b="23442"/>
          <a:stretch/>
        </p:blipFill>
        <p:spPr bwMode="auto">
          <a:xfrm>
            <a:off x="4853143" y="3041889"/>
            <a:ext cx="1818861" cy="184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106" y="95998"/>
            <a:ext cx="1517519" cy="1078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/>
          <p:nvPr/>
        </p:nvSpPr>
        <p:spPr>
          <a:xfrm>
            <a:off x="2624728" y="125614"/>
            <a:ext cx="4806810" cy="41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Карта текущего состояния процесса</a:t>
            </a:r>
            <a:endParaRPr sz="11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4" b="10582"/>
          <a:stretch/>
        </p:blipFill>
        <p:spPr>
          <a:xfrm>
            <a:off x="332509" y="576886"/>
            <a:ext cx="8195265" cy="4346314"/>
          </a:xfrm>
          <a:prstGeom prst="rect">
            <a:avLst/>
          </a:prstGeom>
        </p:spPr>
      </p:pic>
      <p:pic>
        <p:nvPicPr>
          <p:cNvPr id="140" name="Google Shape;14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319" y="0"/>
            <a:ext cx="617709" cy="100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784" y="215151"/>
            <a:ext cx="1517519" cy="1078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19" y="0"/>
            <a:ext cx="617709" cy="100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1"/>
          <p:cNvPicPr preferRelativeResize="0"/>
          <p:nvPr/>
        </p:nvPicPr>
        <p:blipFill rotWithShape="1">
          <a:blip r:embed="rId4">
            <a:alphaModFix/>
          </a:blip>
          <a:srcRect l="3128" t="4425" b="8871"/>
          <a:stretch/>
        </p:blipFill>
        <p:spPr>
          <a:xfrm>
            <a:off x="176270" y="744891"/>
            <a:ext cx="7600476" cy="382520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1"/>
          <p:cNvSpPr txBox="1"/>
          <p:nvPr/>
        </p:nvSpPr>
        <p:spPr>
          <a:xfrm>
            <a:off x="1886030" y="171248"/>
            <a:ext cx="5047196" cy="464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Систематизация и планирование</a:t>
            </a:r>
            <a:endParaRPr sz="25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2" name="Google Shape;312;p41"/>
          <p:cNvPicPr preferRelativeResize="0"/>
          <p:nvPr/>
        </p:nvPicPr>
        <p:blipFill rotWithShape="1">
          <a:blip r:embed="rId5">
            <a:alphaModFix/>
          </a:blip>
          <a:srcRect l="4379" t="16653" r="41248" b="7761"/>
          <a:stretch/>
        </p:blipFill>
        <p:spPr>
          <a:xfrm>
            <a:off x="4188983" y="1257189"/>
            <a:ext cx="4971708" cy="3886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67" y="123639"/>
            <a:ext cx="1517519" cy="1078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19" y="0"/>
            <a:ext cx="617709" cy="1003663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/>
        </p:nvSpPr>
        <p:spPr>
          <a:xfrm>
            <a:off x="1365205" y="1542963"/>
            <a:ext cx="6157453" cy="36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43"/>
          <p:cNvPicPr preferRelativeResize="0"/>
          <p:nvPr/>
        </p:nvPicPr>
        <p:blipFill rotWithShape="1">
          <a:blip r:embed="rId4">
            <a:alphaModFix/>
          </a:blip>
          <a:srcRect l="3937" t="14583" r="7863" b="4754"/>
          <a:stretch/>
        </p:blipFill>
        <p:spPr>
          <a:xfrm>
            <a:off x="3143348" y="2129023"/>
            <a:ext cx="5861730" cy="3014477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3"/>
          <p:cNvSpPr txBox="1"/>
          <p:nvPr/>
        </p:nvSpPr>
        <p:spPr>
          <a:xfrm>
            <a:off x="2449186" y="175057"/>
            <a:ext cx="3458632" cy="464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Электронные ресурсы</a:t>
            </a:r>
            <a:endParaRPr sz="25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1" name="Google Shape;331;p43"/>
          <p:cNvPicPr preferRelativeResize="0"/>
          <p:nvPr/>
        </p:nvPicPr>
        <p:blipFill rotWithShape="1">
          <a:blip r:embed="rId5">
            <a:alphaModFix/>
          </a:blip>
          <a:srcRect l="23127" t="14429" r="20626" b="7759"/>
          <a:stretch/>
        </p:blipFill>
        <p:spPr>
          <a:xfrm>
            <a:off x="300536" y="1003663"/>
            <a:ext cx="3731371" cy="2902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3"/>
          <p:cNvPicPr preferRelativeResize="0"/>
          <p:nvPr/>
        </p:nvPicPr>
        <p:blipFill rotWithShape="1">
          <a:blip r:embed="rId6">
            <a:alphaModFix/>
          </a:blip>
          <a:srcRect l="14378" t="36660" r="9377" b="41108"/>
          <a:stretch/>
        </p:blipFill>
        <p:spPr>
          <a:xfrm>
            <a:off x="4031907" y="1171768"/>
            <a:ext cx="4895898" cy="802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658" y="92963"/>
            <a:ext cx="1517519" cy="1078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19" y="0"/>
            <a:ext cx="617709" cy="100366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30;p43"/>
          <p:cNvSpPr txBox="1"/>
          <p:nvPr/>
        </p:nvSpPr>
        <p:spPr>
          <a:xfrm>
            <a:off x="1589871" y="0"/>
            <a:ext cx="3458632" cy="464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Электронные ресурсы</a:t>
            </a:r>
            <a:endParaRPr sz="25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4"/>
          <a:srcRect l="3617" t="11603" r="40881" b="9895"/>
          <a:stretch/>
        </p:blipFill>
        <p:spPr bwMode="auto">
          <a:xfrm>
            <a:off x="208722" y="1003663"/>
            <a:ext cx="2494722" cy="225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/>
          <a:srcRect l="5043" t="10447" r="32956" b="11312"/>
          <a:stretch/>
        </p:blipFill>
        <p:spPr bwMode="auto">
          <a:xfrm>
            <a:off x="4055166" y="501831"/>
            <a:ext cx="3558209" cy="252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/>
          <a:srcRect l="15187" t="3393" r="3773" b="5462"/>
          <a:stretch/>
        </p:blipFill>
        <p:spPr bwMode="auto">
          <a:xfrm>
            <a:off x="2821093" y="1764100"/>
            <a:ext cx="3562326" cy="200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7"/>
          <a:srcRect l="21476" t="11327" r="21744" b="8020"/>
          <a:stretch/>
        </p:blipFill>
        <p:spPr bwMode="auto">
          <a:xfrm>
            <a:off x="6616988" y="1948069"/>
            <a:ext cx="2236305" cy="237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8"/>
          <a:srcRect l="3711" t="11633" r="21521" b="33772"/>
          <a:stretch/>
        </p:blipFill>
        <p:spPr bwMode="auto">
          <a:xfrm>
            <a:off x="119270" y="3135795"/>
            <a:ext cx="3776869" cy="155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9"/>
          <a:srcRect l="4740" t="10070" r="18227" b="5964"/>
          <a:stretch/>
        </p:blipFill>
        <p:spPr bwMode="auto">
          <a:xfrm>
            <a:off x="4570819" y="3145893"/>
            <a:ext cx="3081131" cy="188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575" y="146145"/>
            <a:ext cx="1517519" cy="1078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19" y="0"/>
            <a:ext cx="617709" cy="1003663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4"/>
          <p:cNvSpPr/>
          <p:nvPr/>
        </p:nvSpPr>
        <p:spPr>
          <a:xfrm>
            <a:off x="331694" y="4131171"/>
            <a:ext cx="2715504" cy="8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noAutofit/>
          </a:bodyPr>
          <a:lstStyle/>
          <a:p>
            <a:pPr lvl="0" algn="ctr"/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https://docs.google.com/document/d/1BKK3RZSlhor8i8TA6FTljp6hzBnuYjJ55_F4rl8WkUM/edit</a:t>
            </a:r>
            <a:r>
              <a:rPr lang="ru-RU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44"/>
          <p:cNvSpPr/>
          <p:nvPr/>
        </p:nvSpPr>
        <p:spPr>
          <a:xfrm>
            <a:off x="2474676" y="231563"/>
            <a:ext cx="4819503" cy="513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Электронные ресурсы</a:t>
            </a:r>
            <a:endParaRPr sz="1100" dirty="0"/>
          </a:p>
        </p:txBody>
      </p:sp>
      <p:sp>
        <p:nvSpPr>
          <p:cNvPr id="348" name="Google Shape;348;p44"/>
          <p:cNvSpPr/>
          <p:nvPr/>
        </p:nvSpPr>
        <p:spPr>
          <a:xfrm>
            <a:off x="331694" y="1275545"/>
            <a:ext cx="7620000" cy="70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noAutofit/>
          </a:bodyPr>
          <a:lstStyle/>
          <a:p>
            <a:pPr algn="ctr"/>
            <a:r>
              <a:rPr lang="ru-RU" sz="1600" b="1" dirty="0" smtClean="0"/>
              <a:t>Алгоритм –карта  использования методических материалов + ссылки на шаблоны </a:t>
            </a:r>
            <a:endParaRPr lang="ru-RU" sz="1600" dirty="0"/>
          </a:p>
        </p:txBody>
      </p:sp>
      <p:pic>
        <p:nvPicPr>
          <p:cNvPr id="10244" name="Picture 4" descr="C:\Users\Алексей\AppData\Local\Packages\Microsoft.Windows.Photos_8wekyb3d8bbwe\TempState\ShareServiceTempFolder\qrcode (3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 flipV="1">
            <a:off x="455368" y="1578940"/>
            <a:ext cx="2591830" cy="2591830"/>
          </a:xfrm>
          <a:prstGeom prst="rect">
            <a:avLst/>
          </a:prstGeom>
          <a:noFill/>
        </p:spPr>
      </p:pic>
      <p:pic>
        <p:nvPicPr>
          <p:cNvPr id="8" name="Google Shape;340;p44" descr="http://qrcoder.ru/code/?http%3A%2F%2Fcloud.mail.ru%2Fpublic%2Fd1X7%2FdKpPSAYEk&amp;4&amp;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07996" y="2386832"/>
            <a:ext cx="2178159" cy="21781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41;p44"/>
          <p:cNvSpPr/>
          <p:nvPr/>
        </p:nvSpPr>
        <p:spPr>
          <a:xfrm>
            <a:off x="3601760" y="1994452"/>
            <a:ext cx="2214923" cy="56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Журнал учета  работа </a:t>
            </a:r>
            <a:endParaRPr sz="1600" b="1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педагога -психолога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342;p44" descr="http://qrcoder.ru/code/?http%3A%2F%2Fcloud.mail.ru%2Fpublic%2FeQfb%2FuMfScpCC6&amp;4&amp;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86155" y="2687796"/>
            <a:ext cx="1877195" cy="187719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343;p44"/>
          <p:cNvSpPr/>
          <p:nvPr/>
        </p:nvSpPr>
        <p:spPr>
          <a:xfrm>
            <a:off x="5816683" y="2074612"/>
            <a:ext cx="2164037" cy="56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Журнал учета работа </a:t>
            </a:r>
            <a:endParaRPr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социального педагога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344;p44" descr="http://qrcoder.ru/code/?http%3A%2F%2Fdocs.google.com%2Fforms%2Fd%2F19qL781sQ8untYexv9SwZZPDMw9sCFvOZ3XpL9X0fJI8%2Fedit&amp;4&amp;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33418" y="3759121"/>
            <a:ext cx="1053275" cy="91412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45;p44"/>
          <p:cNvSpPr/>
          <p:nvPr/>
        </p:nvSpPr>
        <p:spPr>
          <a:xfrm>
            <a:off x="7428916" y="2687796"/>
            <a:ext cx="1596431" cy="89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Анкета для заполнения  </a:t>
            </a:r>
            <a:endParaRPr sz="105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Социального паспорта класса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828" y="136820"/>
            <a:ext cx="1517519" cy="1078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 descr="G:\_Лехнер работа\Администрация\300лет Фон елки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5217"/>
            <a:ext cx="921433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/>
          <p:nvPr/>
        </p:nvSpPr>
        <p:spPr>
          <a:xfrm>
            <a:off x="593055" y="3658383"/>
            <a:ext cx="3485909" cy="93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 директора по УВР Ануфриева О.Г.,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по УВР Шитина О.А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 директора по УВР Еременко Т.Н., зам директора по ВР Дуда. А.В.</a:t>
            </a:r>
            <a:endParaRPr sz="19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2" name="Google Shape;132;p25"/>
          <p:cNvSpPr/>
          <p:nvPr/>
        </p:nvSpPr>
        <p:spPr>
          <a:xfrm>
            <a:off x="1203568" y="937500"/>
            <a:ext cx="6588369" cy="1539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 dirty="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«Систематизация и планирование учебно-методической работы ОУ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 dirty="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через электронные ресурсы</a:t>
            </a:r>
            <a:endParaRPr sz="1100" dirty="0"/>
          </a:p>
        </p:txBody>
      </p:sp>
      <p:sp>
        <p:nvSpPr>
          <p:cNvPr id="134" name="Google Shape;134;p25"/>
          <p:cNvSpPr/>
          <p:nvPr/>
        </p:nvSpPr>
        <p:spPr>
          <a:xfrm>
            <a:off x="2267230" y="418833"/>
            <a:ext cx="5094724" cy="31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МБОУ «Средняя общеобразовательная школа № 33»</a:t>
            </a:r>
            <a:endParaRPr sz="1600" dirty="0">
              <a:solidFill>
                <a:srgbClr val="2058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802" y="42797"/>
            <a:ext cx="1177261" cy="1559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39;p44"/>
          <p:cNvPicPr preferRelativeResize="0"/>
          <p:nvPr/>
        </p:nvPicPr>
        <p:blipFill rotWithShape="1">
          <a:blip r:embed="rId5">
            <a:alphaModFix/>
          </a:blip>
          <a:srcRect t="70016"/>
          <a:stretch/>
        </p:blipFill>
        <p:spPr>
          <a:xfrm>
            <a:off x="2657225" y="4774123"/>
            <a:ext cx="1290046" cy="274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20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/>
        </p:nvSpPr>
        <p:spPr>
          <a:xfrm>
            <a:off x="1250328" y="5352"/>
            <a:ext cx="5860571" cy="41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 dirty="0">
                <a:solidFill>
                  <a:srgbClr val="9537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200" b="1" dirty="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МОНИТОРИНГ ТЕКУЩЕЙ СИТУАЦИИ</a:t>
            </a:r>
            <a:endParaRPr sz="2200" b="1" dirty="0">
              <a:solidFill>
                <a:srgbClr val="2058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27"/>
          <p:cNvSpPr/>
          <p:nvPr/>
        </p:nvSpPr>
        <p:spPr>
          <a:xfrm>
            <a:off x="1223694" y="321133"/>
            <a:ext cx="6549570" cy="35100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</a:t>
            </a:r>
            <a:r>
              <a:rPr lang="ru" sz="15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25.05</a:t>
            </a:r>
            <a:r>
              <a:rPr lang="ru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.2023</a:t>
            </a:r>
            <a:r>
              <a:rPr lang="ru" sz="13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</a:t>
            </a:r>
            <a:r>
              <a:rPr lang="ru" sz="1300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ВПП  120 мин</a:t>
            </a:r>
            <a:endParaRPr sz="1300" dirty="0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50" name="Google Shape;150;p27"/>
          <p:cNvGraphicFramePr/>
          <p:nvPr>
            <p:extLst>
              <p:ext uri="{D42A27DB-BD31-4B8C-83A1-F6EECF244321}">
                <p14:modId xmlns:p14="http://schemas.microsoft.com/office/powerpoint/2010/main" val="3394232768"/>
              </p:ext>
            </p:extLst>
          </p:nvPr>
        </p:nvGraphicFramePr>
        <p:xfrm>
          <a:off x="191759" y="628468"/>
          <a:ext cx="8817525" cy="2655440"/>
        </p:xfrm>
        <a:graphic>
          <a:graphicData uri="http://schemas.openxmlformats.org/drawingml/2006/table">
            <a:tbl>
              <a:tblPr firstRow="1" bandRow="1">
                <a:noFill/>
                <a:tableStyleId>{2383E703-E0B2-40F0-9872-B8D07B1E02B0}</a:tableStyleId>
              </a:tblPr>
              <a:tblGrid>
                <a:gridCol w="136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0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5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0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strike="noStrike" cap="none" dirty="0"/>
                        <a:t> 1 </a:t>
                      </a:r>
                      <a:endParaRPr sz="1500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strike="noStrike" cap="none" dirty="0"/>
                        <a:t>шаг </a:t>
                      </a:r>
                      <a:endParaRPr sz="1500" u="none" strike="noStrike" cap="none" dirty="0"/>
                    </a:p>
                  </a:txBody>
                  <a:tcPr marL="68575" marR="68575" marT="34300" marB="3430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strike="noStrike" cap="none"/>
                        <a:t> 2 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strike="noStrike" cap="none"/>
                        <a:t>шаг </a:t>
                      </a:r>
                      <a:endParaRPr sz="1500" u="none" strike="noStrike" cap="none"/>
                    </a:p>
                  </a:txBody>
                  <a:tcPr marL="68575" marR="68575" marT="34300" marB="3430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strike="noStrike" cap="none"/>
                        <a:t> 3 </a:t>
                      </a:r>
                      <a:endParaRPr sz="15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strike="noStrike" cap="none"/>
                        <a:t>шаг </a:t>
                      </a:r>
                      <a:endParaRPr sz="1500" u="none" strike="noStrike" cap="none"/>
                    </a:p>
                  </a:txBody>
                  <a:tcPr marL="68575" marR="68575" marT="34300" marB="3430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strike="noStrike" cap="none"/>
                        <a:t> 4 </a:t>
                      </a:r>
                      <a:endParaRPr sz="15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strike="noStrike" cap="none"/>
                        <a:t>шаг </a:t>
                      </a:r>
                      <a:endParaRPr sz="1500" u="none" strike="noStrike" cap="none"/>
                    </a:p>
                  </a:txBody>
                  <a:tcPr marL="68575" marR="68575" marT="34300" marB="3430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strike="noStrike" cap="none"/>
                        <a:t> 5 </a:t>
                      </a:r>
                      <a:endParaRPr sz="15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strike="noStrike" cap="none"/>
                        <a:t>шаг </a:t>
                      </a:r>
                      <a:endParaRPr sz="1500" u="none" strike="noStrike" cap="none"/>
                    </a:p>
                  </a:txBody>
                  <a:tcPr marL="68575" marR="68575" marT="34300" marB="3430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strike="noStrike" cap="none"/>
                        <a:t>6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u="none" strike="noStrike" cap="none"/>
                        <a:t>шаг 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/>
                    </a:p>
                  </a:txBody>
                  <a:tcPr marL="68575" marR="68575" marT="34300" marB="3430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/>
                    </a:p>
                  </a:txBody>
                  <a:tcPr marL="68575" marR="68575" marT="34300" marB="343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3450">
                <a:tc>
                  <a:txBody>
                    <a:bodyPr/>
                    <a:lstStyle/>
                    <a:p>
                      <a:pPr marL="1270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Ответственный за отчет/запрос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2700" marR="12700" lvl="0" indent="0" algn="ctr" rtl="0">
                        <a:lnSpc>
                          <a:spcPct val="1006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получает задание составить отчет или ответить на запрос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50800" marR="12700" lvl="0" indent="-38100" algn="l" rtl="0">
                        <a:lnSpc>
                          <a:spcPct val="1020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Ответственный за отчет/запрос </a:t>
                      </a:r>
                      <a:r>
                        <a:rPr lang="ru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идет составлять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отчет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270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(необходимая для отчета информация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27000" marR="11430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полностью отсутствует)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12700" marR="0" lvl="0" indent="0" algn="ctr" rtl="0">
                        <a:lnSpc>
                          <a:spcPct val="114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Ответственный за отчет/запрос </a:t>
                      </a:r>
                      <a:r>
                        <a:rPr lang="ru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запрашивает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через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5400" marR="25400" lvl="0" indent="0" algn="ctr" rtl="0">
                        <a:lnSpc>
                          <a:spcPct val="114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мессенджеры в группе педагогов необходимую информацию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Педагоги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предоставляют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270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информацию ответственному лицу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127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Ответственный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0800" marR="50800" lvl="0" indent="0" algn="ctr" rtl="0">
                        <a:lnSpc>
                          <a:spcPct val="1091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обрабатывает полученную от педагогов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2700" marR="0" lvl="0" indent="0" algn="ctr" rtl="0">
                        <a:lnSpc>
                          <a:spcPct val="893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информацию, оформляет отчет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/запрос по форме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127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Ответственный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0800" marR="50800" lvl="0" indent="139700" algn="l" rtl="0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сдает отчет/запрос</a:t>
                      </a:r>
                      <a:r>
                        <a:rPr lang="ru" sz="1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10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Times New Roman"/>
                        <a:buNone/>
                      </a:pPr>
                      <a:r>
                        <a:rPr lang="ru" sz="1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Итого </a:t>
                      </a:r>
                      <a:endParaRPr sz="110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u="none" strike="noStrike" cap="none" dirty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мин</a:t>
                      </a:r>
                      <a:endParaRPr sz="1300" u="none" strike="noStrike" cap="none" dirty="0">
                        <a:solidFill>
                          <a:srgbClr val="17365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u="none" strike="noStrike" cap="none" dirty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мин</a:t>
                      </a:r>
                      <a:endParaRPr sz="1300" u="none" strike="noStrike" cap="none" dirty="0">
                        <a:solidFill>
                          <a:srgbClr val="17365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u="none" strike="noStrike" cap="none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мин</a:t>
                      </a:r>
                      <a:endParaRPr sz="1300" u="none" strike="noStrike" cap="none">
                        <a:solidFill>
                          <a:srgbClr val="17365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u="none" strike="noStrike" cap="none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 мин</a:t>
                      </a:r>
                      <a:endParaRPr sz="1300" u="none" strike="noStrike" cap="none">
                        <a:solidFill>
                          <a:srgbClr val="17365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u="none" strike="noStrike" cap="none" dirty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 мин</a:t>
                      </a:r>
                      <a:endParaRPr sz="11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мин</a:t>
                      </a:r>
                      <a:endParaRPr sz="13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120 мин</a:t>
                      </a:r>
                      <a:endParaRPr sz="13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1" name="Google Shape;151;p27"/>
          <p:cNvGraphicFramePr/>
          <p:nvPr/>
        </p:nvGraphicFramePr>
        <p:xfrm>
          <a:off x="1223694" y="3125721"/>
          <a:ext cx="6827925" cy="1603925"/>
        </p:xfrm>
        <a:graphic>
          <a:graphicData uri="http://schemas.openxmlformats.org/drawingml/2006/table">
            <a:tbl>
              <a:tblPr firstRow="1" bandRow="1">
                <a:noFill/>
                <a:tableStyleId>{2383E703-E0B2-40F0-9872-B8D07B1E02B0}</a:tableStyleId>
              </a:tblPr>
              <a:tblGrid>
                <a:gridCol w="58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3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Перечень потерь/проблем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6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Длительный процесс сбора и обработки информации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16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Частичное / полное отсутствие информации/ педагога (курсы, отпуск, больничный и т.д.)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6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Загруженность бумажными отчетами </a:t>
                      </a:r>
                      <a:endParaRPr sz="1100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6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Нет единой базы хранения и сбора информации данных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ru" sz="1300" b="1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Слабые знание ИКТ</a:t>
                      </a:r>
                      <a:endParaRPr sz="1100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2" name="Google Shape;152;p27"/>
          <p:cNvSpPr/>
          <p:nvPr/>
        </p:nvSpPr>
        <p:spPr>
          <a:xfrm>
            <a:off x="1613766" y="2619404"/>
            <a:ext cx="392663" cy="416169"/>
          </a:xfrm>
          <a:prstGeom prst="irregularSeal1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100"/>
          </a:p>
        </p:txBody>
      </p:sp>
      <p:sp>
        <p:nvSpPr>
          <p:cNvPr id="153" name="Google Shape;153;p27"/>
          <p:cNvSpPr/>
          <p:nvPr/>
        </p:nvSpPr>
        <p:spPr>
          <a:xfrm>
            <a:off x="2858620" y="2424331"/>
            <a:ext cx="386802" cy="416170"/>
          </a:xfrm>
          <a:prstGeom prst="irregularSeal1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100"/>
          </a:p>
        </p:txBody>
      </p:sp>
      <p:sp>
        <p:nvSpPr>
          <p:cNvPr id="154" name="Google Shape;154;p27"/>
          <p:cNvSpPr/>
          <p:nvPr/>
        </p:nvSpPr>
        <p:spPr>
          <a:xfrm>
            <a:off x="5232401" y="2616248"/>
            <a:ext cx="384934" cy="342900"/>
          </a:xfrm>
          <a:prstGeom prst="irregularSeal1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100"/>
          </a:p>
        </p:txBody>
      </p:sp>
      <p:sp>
        <p:nvSpPr>
          <p:cNvPr id="155" name="Google Shape;155;p27"/>
          <p:cNvSpPr/>
          <p:nvPr/>
        </p:nvSpPr>
        <p:spPr>
          <a:xfrm>
            <a:off x="2465957" y="2596923"/>
            <a:ext cx="392663" cy="416169"/>
          </a:xfrm>
          <a:prstGeom prst="irregularSeal1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100"/>
          </a:p>
        </p:txBody>
      </p:sp>
      <p:sp>
        <p:nvSpPr>
          <p:cNvPr id="156" name="Google Shape;156;p27"/>
          <p:cNvSpPr/>
          <p:nvPr/>
        </p:nvSpPr>
        <p:spPr>
          <a:xfrm>
            <a:off x="4749301" y="2457704"/>
            <a:ext cx="384934" cy="342900"/>
          </a:xfrm>
          <a:prstGeom prst="irregularSeal1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100" dirty="0"/>
          </a:p>
        </p:txBody>
      </p:sp>
      <p:sp>
        <p:nvSpPr>
          <p:cNvPr id="157" name="Google Shape;157;p27"/>
          <p:cNvSpPr/>
          <p:nvPr/>
        </p:nvSpPr>
        <p:spPr>
          <a:xfrm>
            <a:off x="3786072" y="2616248"/>
            <a:ext cx="384934" cy="342900"/>
          </a:xfrm>
          <a:prstGeom prst="irregularSeal1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100"/>
          </a:p>
        </p:txBody>
      </p:sp>
      <p:sp>
        <p:nvSpPr>
          <p:cNvPr id="158" name="Google Shape;158;p27"/>
          <p:cNvSpPr/>
          <p:nvPr/>
        </p:nvSpPr>
        <p:spPr>
          <a:xfrm>
            <a:off x="298088" y="2344320"/>
            <a:ext cx="392663" cy="416169"/>
          </a:xfrm>
          <a:prstGeom prst="irregularSeal1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100"/>
          </a:p>
        </p:txBody>
      </p:sp>
      <p:pic>
        <p:nvPicPr>
          <p:cNvPr id="159" name="Google Shape;15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28" y="14753"/>
            <a:ext cx="617709" cy="100366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7"/>
          <p:cNvSpPr/>
          <p:nvPr/>
        </p:nvSpPr>
        <p:spPr>
          <a:xfrm>
            <a:off x="4230838" y="2524722"/>
            <a:ext cx="392663" cy="416169"/>
          </a:xfrm>
          <a:prstGeom prst="irregularSeal1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100"/>
          </a:p>
        </p:txBody>
      </p:sp>
      <p:sp>
        <p:nvSpPr>
          <p:cNvPr id="162" name="Google Shape;162;p27"/>
          <p:cNvSpPr/>
          <p:nvPr/>
        </p:nvSpPr>
        <p:spPr>
          <a:xfrm>
            <a:off x="6046928" y="2579613"/>
            <a:ext cx="392663" cy="416169"/>
          </a:xfrm>
          <a:prstGeom prst="irregularSeal1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1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671" y="154059"/>
            <a:ext cx="1391112" cy="988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19" y="0"/>
            <a:ext cx="617709" cy="100366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8"/>
          <p:cNvSpPr/>
          <p:nvPr/>
        </p:nvSpPr>
        <p:spPr>
          <a:xfrm>
            <a:off x="719015" y="128212"/>
            <a:ext cx="6996017" cy="1114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Бумажная документация и отчеты</a:t>
            </a:r>
            <a:endParaRPr sz="1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 </a:t>
            </a:r>
            <a:r>
              <a:rPr lang="ru" sz="1800" b="1" dirty="0" smtClean="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учебно-методической </a:t>
            </a:r>
            <a:r>
              <a:rPr lang="ru" sz="1800" b="1" dirty="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работе педагогов (на 1 уч. год)</a:t>
            </a:r>
            <a:endParaRPr sz="1800" b="1" dirty="0">
              <a:solidFill>
                <a:srgbClr val="2058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514630" y="885515"/>
            <a:ext cx="8378664" cy="422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   </a:t>
            </a:r>
            <a:r>
              <a:rPr lang="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Отчет классного руководителя по итогам четверти 4*3=12листов</a:t>
            </a:r>
            <a:endParaRPr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 startAt="2"/>
            </a:pPr>
            <a:r>
              <a:rPr lang="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Анализ контрольных работ по предметам, внутренних ДТ </a:t>
            </a:r>
            <a:r>
              <a:rPr lang="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60 </a:t>
            </a:r>
            <a:r>
              <a:rPr lang="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листов</a:t>
            </a:r>
            <a:endParaRPr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 startAt="2"/>
            </a:pPr>
            <a:r>
              <a:rPr lang="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Ведомость учета предметов для сдачи ГИА (9,11 классы) 10 листов</a:t>
            </a:r>
          </a:p>
          <a:p>
            <a:pPr marL="3683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 startAt="2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М</a:t>
            </a:r>
            <a:r>
              <a:rPr lang="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ониторинг мероприятий по использованию результатов внешних оценочных </a:t>
            </a:r>
            <a:r>
              <a:rPr lang="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процедур 60 </a:t>
            </a:r>
            <a:r>
              <a:rPr lang="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листов</a:t>
            </a:r>
          </a:p>
          <a:p>
            <a:pPr marL="3683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 startAt="2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У</a:t>
            </a:r>
            <a:r>
              <a:rPr lang="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чет участников ШЭ, МЭ и РЭ </a:t>
            </a:r>
            <a:r>
              <a:rPr lang="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ВСОШ -50 листов</a:t>
            </a:r>
            <a:endParaRPr lang="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683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 startAt="2"/>
            </a:pPr>
            <a:r>
              <a:rPr lang="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Учет участников перечневых олимпиад, НПК, </a:t>
            </a:r>
            <a:r>
              <a:rPr lang="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конкурсов -120 листов</a:t>
            </a:r>
            <a:endParaRPr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 startAt="2"/>
            </a:pPr>
            <a:r>
              <a:rPr lang="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План работы предметных МО учителей 6*3=18 листов</a:t>
            </a:r>
            <a:endParaRPr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 startAt="2"/>
            </a:pPr>
            <a:r>
              <a:rPr lang="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Протоколы предметных МО учителей 6*2=12 листов</a:t>
            </a:r>
            <a:endParaRPr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 startAt="2"/>
            </a:pPr>
            <a:r>
              <a:rPr lang="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Отчет о работе МО учителей 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6*3=18</a:t>
            </a:r>
            <a:endParaRPr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 startAt="2"/>
            </a:pPr>
            <a:r>
              <a:rPr lang="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Отчет об участии обучающихся и класса в конкурсах, соревнованиях, олимпиадах и т.д. </a:t>
            </a:r>
            <a:r>
              <a:rPr lang="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20 листов</a:t>
            </a:r>
            <a:endParaRPr lang="ru" sz="16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3683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 startAt="2"/>
            </a:pPr>
            <a:r>
              <a:rPr lang="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Отчет об участии педагогов в профессиональных конкурсах, вебинарах, семинарах, публикациях и т.д. </a:t>
            </a:r>
            <a:r>
              <a:rPr lang="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20 листов</a:t>
            </a:r>
            <a:endParaRPr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 startAt="2"/>
            </a:pPr>
            <a:r>
              <a:rPr lang="ru" sz="16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План работы </a:t>
            </a:r>
            <a:r>
              <a:rPr lang="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 каждый месяц 4*4 = 16листов</a:t>
            </a:r>
            <a:endParaRPr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 startAt="2"/>
            </a:pPr>
            <a:r>
              <a:rPr lang="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Фотоотчеты -100листов</a:t>
            </a:r>
            <a:endParaRPr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 startAt="2"/>
            </a:pPr>
            <a:r>
              <a:rPr lang="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т.д. </a:t>
            </a:r>
            <a:r>
              <a:rPr lang="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приблизительно 500 листов на одного педагога на 1 учебный год</a:t>
            </a:r>
            <a:endParaRPr sz="1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160" y="163840"/>
            <a:ext cx="1517519" cy="1078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19" y="0"/>
            <a:ext cx="617709" cy="100366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9"/>
          <p:cNvSpPr/>
          <p:nvPr/>
        </p:nvSpPr>
        <p:spPr>
          <a:xfrm>
            <a:off x="3314786" y="294184"/>
            <a:ext cx="1885820" cy="41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3B4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РАСЧЕТЫ</a:t>
            </a:r>
            <a:endParaRPr sz="2200" b="1">
              <a:solidFill>
                <a:srgbClr val="3B455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78" name="Google Shape;178;p29"/>
          <p:cNvGraphicFramePr/>
          <p:nvPr/>
        </p:nvGraphicFramePr>
        <p:xfrm>
          <a:off x="457484" y="966884"/>
          <a:ext cx="5085975" cy="1924680"/>
        </p:xfrm>
        <a:graphic>
          <a:graphicData uri="http://schemas.openxmlformats.org/drawingml/2006/table">
            <a:tbl>
              <a:tblPr firstRow="1" bandRow="1">
                <a:noFill/>
                <a:tableStyleId>{2383E703-E0B2-40F0-9872-B8D07B1E02B0}</a:tableStyleId>
              </a:tblPr>
              <a:tblGrid>
                <a:gridCol w="169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Расход на одного педагога в год</a:t>
                      </a:r>
                      <a:endParaRPr sz="160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Бумажная документация  по ВР за год 20-25 шт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Стоимость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Бумага для принтера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500 листов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250 рублей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Чернила для принтера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банка краски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600 рублей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9" name="Google Shape;179;p29"/>
          <p:cNvGraphicFramePr/>
          <p:nvPr/>
        </p:nvGraphicFramePr>
        <p:xfrm>
          <a:off x="5829213" y="1430334"/>
          <a:ext cx="2812950" cy="1370885"/>
        </p:xfrm>
        <a:graphic>
          <a:graphicData uri="http://schemas.openxmlformats.org/drawingml/2006/table">
            <a:tbl>
              <a:tblPr firstRow="1" bandRow="1">
                <a:noFill/>
                <a:tableStyleId>{2383E703-E0B2-40F0-9872-B8D07B1E02B0}</a:tableStyleId>
              </a:tblPr>
              <a:tblGrid>
                <a:gridCol w="140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Расход на 1 педагога в год на отчеты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Расход на пед коллектив (30 чел) в год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850 рублей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25 500 рублей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0" name="Google Shape;180;p29"/>
          <p:cNvGraphicFramePr/>
          <p:nvPr/>
        </p:nvGraphicFramePr>
        <p:xfrm>
          <a:off x="457484" y="3257606"/>
          <a:ext cx="8184700" cy="1403520"/>
        </p:xfrm>
        <a:graphic>
          <a:graphicData uri="http://schemas.openxmlformats.org/drawingml/2006/table">
            <a:tbl>
              <a:tblPr firstRow="1" bandRow="1">
                <a:noFill/>
                <a:tableStyleId>{2383E703-E0B2-40F0-9872-B8D07B1E02B0}</a:tableStyleId>
              </a:tblPr>
              <a:tblGrid>
                <a:gridCol w="394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Время на распечатку документов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лист/12 сек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500листов/100 мин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Время на сбор и формирования отчета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отчет/120 мин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 отчетов/3000 мин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Итого 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3100 мин/51 ч 40 мин /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2575" marR="72575" marT="36300" marB="36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095" y="168508"/>
            <a:ext cx="1517519" cy="1078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19" y="0"/>
            <a:ext cx="617709" cy="100366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0"/>
          <p:cNvSpPr/>
          <p:nvPr/>
        </p:nvSpPr>
        <p:spPr>
          <a:xfrm>
            <a:off x="2400449" y="269754"/>
            <a:ext cx="2638703" cy="41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200"/>
              <a:buFont typeface="Times New Roman"/>
              <a:buNone/>
            </a:pPr>
            <a:r>
              <a:rPr lang="ru" sz="2200" b="1" i="0" u="none" strike="noStrike" cap="none">
                <a:solidFill>
                  <a:srgbClr val="3B4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Пирамида проблем</a:t>
            </a:r>
            <a:endParaRPr sz="2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88" name="Google Shape;188;p30"/>
          <p:cNvGrpSpPr/>
          <p:nvPr/>
        </p:nvGrpSpPr>
        <p:grpSpPr>
          <a:xfrm>
            <a:off x="171753" y="1402887"/>
            <a:ext cx="5714605" cy="3346870"/>
            <a:chOff x="0" y="0"/>
            <a:chExt cx="7200799" cy="4216643"/>
          </a:xfrm>
        </p:grpSpPr>
        <p:sp>
          <p:nvSpPr>
            <p:cNvPr id="189" name="Google Shape;189;p30"/>
            <p:cNvSpPr/>
            <p:nvPr/>
          </p:nvSpPr>
          <p:spPr>
            <a:xfrm>
              <a:off x="2448272" y="0"/>
              <a:ext cx="2400266" cy="1405548"/>
            </a:xfrm>
            <a:prstGeom prst="trapezoid">
              <a:avLst>
                <a:gd name="adj" fmla="val 85385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2550" tIns="72550" rIns="72550" bIns="725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0"/>
            <p:cNvSpPr txBox="1"/>
            <p:nvPr/>
          </p:nvSpPr>
          <p:spPr>
            <a:xfrm>
              <a:off x="2448272" y="0"/>
              <a:ext cx="2400266" cy="1405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150" tIns="20150" rIns="20150" bIns="2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Федеральный</a:t>
              </a:r>
              <a:endParaRPr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1" name="Google Shape;191;p30"/>
            <p:cNvSpPr/>
            <p:nvPr/>
          </p:nvSpPr>
          <p:spPr>
            <a:xfrm>
              <a:off x="1200133" y="1405547"/>
              <a:ext cx="4800533" cy="1405548"/>
            </a:xfrm>
            <a:prstGeom prst="trapezoid">
              <a:avLst>
                <a:gd name="adj" fmla="val 85385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2550" tIns="72550" rIns="72550" bIns="725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0"/>
            <p:cNvSpPr txBox="1"/>
            <p:nvPr/>
          </p:nvSpPr>
          <p:spPr>
            <a:xfrm>
              <a:off x="2040226" y="1405547"/>
              <a:ext cx="3120346" cy="1405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300" tIns="38300" rIns="38300" bIns="38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0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Региональный</a:t>
              </a:r>
              <a:endParaRPr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0" y="2811095"/>
              <a:ext cx="7200799" cy="1405548"/>
            </a:xfrm>
            <a:prstGeom prst="trapezoid">
              <a:avLst>
                <a:gd name="adj" fmla="val 85385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2550" tIns="72550" rIns="72550" bIns="725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0"/>
            <p:cNvSpPr txBox="1"/>
            <p:nvPr/>
          </p:nvSpPr>
          <p:spPr>
            <a:xfrm>
              <a:off x="1260139" y="2811095"/>
              <a:ext cx="4680520" cy="1405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300" tIns="38300" rIns="38300" bIns="383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Times New Roman"/>
                <a:buNone/>
              </a:pPr>
              <a:r>
                <a:rPr lang="ru" sz="30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МБОУ «ООШ№51»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aphicFrame>
        <p:nvGraphicFramePr>
          <p:cNvPr id="195" name="Google Shape;195;p30"/>
          <p:cNvGraphicFramePr/>
          <p:nvPr/>
        </p:nvGraphicFramePr>
        <p:xfrm>
          <a:off x="5347371" y="1369908"/>
          <a:ext cx="3657650" cy="2871390"/>
        </p:xfrm>
        <a:graphic>
          <a:graphicData uri="http://schemas.openxmlformats.org/drawingml/2006/table">
            <a:tbl>
              <a:tblPr firstRow="1" bandRow="1">
                <a:noFill/>
                <a:tableStyleId>{2383E703-E0B2-40F0-9872-B8D07B1E02B0}</a:tableStyleId>
              </a:tblPr>
              <a:tblGrid>
                <a:gridCol w="31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0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Перечень потерь/проблем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6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Длительный процесс сбора и обработки информации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16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Частичное / полное отсутствие информации/ педагога (курсы, отпуск, больничный и т.д.)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6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Загруженность документацией и бумажными отчетами </a:t>
                      </a:r>
                      <a:endParaRPr sz="1100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6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Нет единой базы хранения и сбора информации данных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ru" sz="1300" b="1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Слабые знание ИКТ</a:t>
                      </a:r>
                      <a:endParaRPr sz="1100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96" name="Google Shape;196;p30"/>
          <p:cNvGrpSpPr/>
          <p:nvPr/>
        </p:nvGrpSpPr>
        <p:grpSpPr>
          <a:xfrm>
            <a:off x="171753" y="1391632"/>
            <a:ext cx="5714605" cy="3346870"/>
            <a:chOff x="0" y="0"/>
            <a:chExt cx="7200799" cy="4216643"/>
          </a:xfrm>
        </p:grpSpPr>
        <p:sp>
          <p:nvSpPr>
            <p:cNvPr id="197" name="Google Shape;197;p30"/>
            <p:cNvSpPr/>
            <p:nvPr/>
          </p:nvSpPr>
          <p:spPr>
            <a:xfrm>
              <a:off x="2448272" y="0"/>
              <a:ext cx="2400266" cy="1405548"/>
            </a:xfrm>
            <a:prstGeom prst="trapezoid">
              <a:avLst>
                <a:gd name="adj" fmla="val 85385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2550" tIns="72550" rIns="72550" bIns="725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0"/>
            <p:cNvSpPr txBox="1"/>
            <p:nvPr/>
          </p:nvSpPr>
          <p:spPr>
            <a:xfrm>
              <a:off x="2448272" y="0"/>
              <a:ext cx="2400266" cy="1405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150" tIns="20150" rIns="20150" bIns="2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Федеральный</a:t>
              </a:r>
              <a:endParaRPr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9" name="Google Shape;199;p30"/>
            <p:cNvSpPr/>
            <p:nvPr/>
          </p:nvSpPr>
          <p:spPr>
            <a:xfrm>
              <a:off x="1200133" y="1405547"/>
              <a:ext cx="4800533" cy="1405548"/>
            </a:xfrm>
            <a:prstGeom prst="trapezoid">
              <a:avLst>
                <a:gd name="adj" fmla="val 85385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2550" tIns="72550" rIns="72550" bIns="725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0"/>
            <p:cNvSpPr txBox="1"/>
            <p:nvPr/>
          </p:nvSpPr>
          <p:spPr>
            <a:xfrm>
              <a:off x="2040226" y="1405547"/>
              <a:ext cx="3120346" cy="1405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300" tIns="38300" rIns="38300" bIns="38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0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Региональный</a:t>
              </a:r>
              <a:endParaRPr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1" name="Google Shape;201;p30"/>
            <p:cNvSpPr/>
            <p:nvPr/>
          </p:nvSpPr>
          <p:spPr>
            <a:xfrm>
              <a:off x="0" y="2811095"/>
              <a:ext cx="7200799" cy="1405548"/>
            </a:xfrm>
            <a:prstGeom prst="trapezoid">
              <a:avLst>
                <a:gd name="adj" fmla="val 85385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2550" tIns="72550" rIns="72550" bIns="725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0"/>
            <p:cNvSpPr txBox="1"/>
            <p:nvPr/>
          </p:nvSpPr>
          <p:spPr>
            <a:xfrm>
              <a:off x="1260139" y="2811095"/>
              <a:ext cx="4680520" cy="1405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300" tIns="38300" rIns="38300" bIns="383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Times New Roman"/>
                <a:buNone/>
              </a:pPr>
              <a:r>
                <a:rPr lang="ru" sz="30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МБОУ </a:t>
              </a:r>
              <a:r>
                <a:rPr lang="ru" sz="3000" dirty="0" smtClean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«СОШ</a:t>
              </a:r>
              <a:r>
                <a:rPr lang="ru" sz="30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№33»</a:t>
              </a:r>
              <a:endParaRPr sz="1100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770" y="145646"/>
            <a:ext cx="1517519" cy="1078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19" y="0"/>
            <a:ext cx="617709" cy="100366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1"/>
          <p:cNvSpPr/>
          <p:nvPr/>
        </p:nvSpPr>
        <p:spPr>
          <a:xfrm>
            <a:off x="3088073" y="269754"/>
            <a:ext cx="2910944" cy="41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200"/>
              <a:buFont typeface="Times New Roman"/>
              <a:buNone/>
            </a:pPr>
            <a:r>
              <a:rPr lang="ru" sz="2200" b="1" i="0" u="none" strike="noStrike" cap="none">
                <a:solidFill>
                  <a:srgbClr val="3B4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 ПРОБЛЕМ</a:t>
            </a:r>
            <a:endParaRPr sz="2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10" name="Google Shape;210;p31"/>
          <p:cNvGraphicFramePr/>
          <p:nvPr>
            <p:extLst>
              <p:ext uri="{D42A27DB-BD31-4B8C-83A1-F6EECF244321}">
                <p14:modId xmlns:p14="http://schemas.microsoft.com/office/powerpoint/2010/main" val="2245921568"/>
              </p:ext>
            </p:extLst>
          </p:nvPr>
        </p:nvGraphicFramePr>
        <p:xfrm>
          <a:off x="689226" y="825952"/>
          <a:ext cx="7143450" cy="3928401"/>
        </p:xfrm>
        <a:graphic>
          <a:graphicData uri="http://schemas.openxmlformats.org/drawingml/2006/table">
            <a:tbl>
              <a:tblPr firstRow="1" bandRow="1">
                <a:noFill/>
                <a:tableStyleId>{CF32C904-BA72-480C-924D-767A7428D44B}</a:tableStyleId>
              </a:tblPr>
              <a:tblGrid>
                <a:gridCol w="28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1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2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2492"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61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Лист решения проблемы</a:t>
                      </a:r>
                      <a:endParaRPr sz="13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925">
                <a:tc gridSpan="3"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437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Структурное подразделение(отдел)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437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МБОУ «СОШ №33»</a:t>
                      </a:r>
                      <a:endParaRPr sz="13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437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Место</a:t>
                      </a:r>
                      <a:endParaRPr sz="13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0800" marR="50800" lvl="0" indent="0" algn="l" rtl="0">
                        <a:lnSpc>
                          <a:spcPct val="1018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возникновения: МБОУ «СОШ</a:t>
                      </a:r>
                      <a:endParaRPr sz="13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08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№ 33»</a:t>
                      </a:r>
                      <a:endParaRPr sz="13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30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Дата: </a:t>
                      </a:r>
                      <a:r>
                        <a:rPr lang="ru" sz="11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15.11.2023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550">
                <a:tc gridSpan="4"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6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Описание проблемы: отсутствие единого информационного ресурса данных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50">
                <a:tc>
                  <a:txBody>
                    <a:bodyPr/>
                    <a:lstStyle/>
                    <a:p>
                      <a:pPr marL="0" marR="63500" lvl="0" indent="0" algn="r" rtl="0">
                        <a:lnSpc>
                          <a:spcPct val="133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№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Вопрос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Ответ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925">
                <a:tc>
                  <a:txBody>
                    <a:bodyPr/>
                    <a:lstStyle/>
                    <a:p>
                      <a:pPr marL="0" marR="50800" lvl="0" indent="0" algn="r" rtl="0">
                        <a:lnSpc>
                          <a:spcPct val="133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6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Почему возникла проблема?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6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Длительный процесс сбора и обработки информации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925">
                <a:tc>
                  <a:txBody>
                    <a:bodyPr/>
                    <a:lstStyle/>
                    <a:p>
                      <a:pPr marL="0" marR="50800" lvl="0" indent="0" algn="r" rtl="0">
                        <a:lnSpc>
                          <a:spcPct val="133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6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Почему?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16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Частичное / полное отсутствие информации/ педагога (курсы, отпуск, больничный и т.д.)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900">
                <a:tc>
                  <a:txBody>
                    <a:bodyPr/>
                    <a:lstStyle/>
                    <a:p>
                      <a:pPr marL="0" marR="50800" lvl="0" indent="0" algn="r" rtl="0">
                        <a:lnSpc>
                          <a:spcPct val="133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6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Почему?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6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Загруженность бумажными отчетами </a:t>
                      </a:r>
                      <a:endParaRPr sz="1100"/>
                    </a:p>
                  </a:txBody>
                  <a:tcPr marL="0" marR="0" marT="0" marB="0">
                    <a:lnL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250">
                <a:tc>
                  <a:txBody>
                    <a:bodyPr/>
                    <a:lstStyle/>
                    <a:p>
                      <a:pPr marL="0" marR="50800" lvl="0" indent="0" algn="r" rtl="0">
                        <a:lnSpc>
                          <a:spcPct val="133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6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Почему?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6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Нет единой базы хранения и сбора информации данных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marL="0" marR="50800" lvl="0" indent="0" algn="r" rtl="0">
                        <a:lnSpc>
                          <a:spcPct val="133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6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Почему?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ru" sz="1300" b="1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Слабые знание ИКТ</a:t>
                      </a:r>
                      <a:endParaRPr sz="1100"/>
                    </a:p>
                  </a:txBody>
                  <a:tcPr marL="0" marR="0" marT="0" marB="0">
                    <a:lnL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725">
                <a:tc gridSpan="2"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6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Коренная причина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68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Отсутствие электронной базы данных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925">
                <a:tc gridSpan="2"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11593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Мероприятие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495300" marR="0" lvl="0" indent="0" algn="l" rtl="0">
                        <a:lnSpc>
                          <a:spcPct val="11593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Создание электронной  базы данных педагогов МБОУ «СОШ № 33» по учебно-методической работе</a:t>
                      </a:r>
                      <a:endParaRPr sz="13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CC2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305" y="135804"/>
            <a:ext cx="1220789" cy="867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/>
          <p:nvPr/>
        </p:nvSpPr>
        <p:spPr>
          <a:xfrm>
            <a:off x="1314377" y="476540"/>
            <a:ext cx="6549570" cy="35100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</a:t>
            </a:r>
            <a:r>
              <a:rPr lang="ru" sz="15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17.09</a:t>
            </a:r>
            <a:r>
              <a:rPr lang="ru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.2023</a:t>
            </a:r>
            <a:r>
              <a:rPr lang="ru" sz="13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</a:t>
            </a:r>
            <a:r>
              <a:rPr lang="ru" sz="1300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ВПП  15 мин</a:t>
            </a:r>
            <a:endParaRPr sz="1300" dirty="0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16" name="Google Shape;216;p32"/>
          <p:cNvGraphicFramePr/>
          <p:nvPr/>
        </p:nvGraphicFramePr>
        <p:xfrm>
          <a:off x="480889" y="716850"/>
          <a:ext cx="8457525" cy="2964304"/>
        </p:xfrm>
        <a:graphic>
          <a:graphicData uri="http://schemas.openxmlformats.org/drawingml/2006/table">
            <a:tbl>
              <a:tblPr firstRow="1" bandRow="1">
                <a:noFill/>
                <a:tableStyleId>{2383E703-E0B2-40F0-9872-B8D07B1E02B0}</a:tableStyleId>
              </a:tblPr>
              <a:tblGrid>
                <a:gridCol w="12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4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9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0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53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/>
                        <a:t> 1 </a:t>
                      </a:r>
                      <a:endParaRPr sz="15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/>
                        <a:t>шаг </a:t>
                      </a:r>
                      <a:endParaRPr sz="1500"/>
                    </a:p>
                  </a:txBody>
                  <a:tcPr marL="68575" marR="68575" marT="34300" marB="3430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/>
                        <a:t> 2 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/>
                        <a:t>шаг </a:t>
                      </a:r>
                      <a:endParaRPr sz="1500"/>
                    </a:p>
                  </a:txBody>
                  <a:tcPr marL="68575" marR="68575" marT="34300" marB="3430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/>
                        <a:t> 3 </a:t>
                      </a:r>
                      <a:endParaRPr sz="15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/>
                        <a:t>шаг </a:t>
                      </a:r>
                      <a:endParaRPr sz="1500"/>
                    </a:p>
                  </a:txBody>
                  <a:tcPr marL="68575" marR="68575" marT="34300" marB="34300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/>
                        <a:t> 4 </a:t>
                      </a:r>
                      <a:endParaRPr sz="15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/>
                        <a:t>шаг </a:t>
                      </a:r>
                      <a:endParaRPr sz="1500"/>
                    </a:p>
                  </a:txBody>
                  <a:tcPr marL="68575" marR="68575" marT="34300" marB="3430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/>
                        <a:t> 5 </a:t>
                      </a:r>
                      <a:endParaRPr sz="15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/>
                        <a:t>шаг </a:t>
                      </a:r>
                      <a:endParaRPr sz="1500"/>
                    </a:p>
                  </a:txBody>
                  <a:tcPr marL="68575" marR="68575" marT="34300" marB="3430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/>
                        <a:t>6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/>
                        <a:t>шаг 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68575" marR="68575" marT="34300" marB="3430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900">
                <a:tc>
                  <a:txBody>
                    <a:bodyPr/>
                    <a:lstStyle/>
                    <a:p>
                      <a:pPr marL="1270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Ответственный за отчет/запрос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2700" marR="12700" lvl="0" indent="0" algn="ctr" rtl="0">
                        <a:lnSpc>
                          <a:spcPct val="1006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получает задание составить отчет или ответить на запрос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50800" marR="12700" lvl="0" indent="-38100" algn="l" rtl="0">
                        <a:lnSpc>
                          <a:spcPct val="1020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Ответственный за отчет/запрос </a:t>
                      </a:r>
                      <a:r>
                        <a:rPr lang="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идет составлять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отчет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270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(необходимая для отчета информация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27000" marR="11430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полностью отсутствует)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12700" marR="0" lvl="0" indent="0" algn="ctr" rtl="0">
                        <a:lnSpc>
                          <a:spcPct val="114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Ответственный за отчет/запрос </a:t>
                      </a:r>
                      <a:r>
                        <a:rPr lang="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запрашивает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через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5400" marR="25400" lvl="0" indent="0" algn="ctr" rtl="0">
                        <a:lnSpc>
                          <a:spcPct val="114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гугл форму необходимую информацию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accent4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000">
                        <a:solidFill>
                          <a:schemeClr val="accent4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Педагоги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предоставляют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2700" marR="0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информацию ответственному лицу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127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Ответственный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0800" marR="50800" lvl="0" indent="0" algn="ctr" rtl="0">
                        <a:lnSpc>
                          <a:spcPct val="1091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обрабатывает полученную от педагогов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2700" marR="0" lvl="0" indent="0" algn="ctr" rtl="0">
                        <a:lnSpc>
                          <a:spcPct val="8935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информацию, оформляет отчет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/запрос по форме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2700" marR="0" lvl="0" indent="0" algn="l" rtl="0"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127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Ответственный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0800" marR="50800" lvl="0" indent="139700" algn="l" rtl="0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сдает отчет/запрос</a:t>
                      </a:r>
                      <a:r>
                        <a:rPr lang="ru" sz="1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10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Times New Roman"/>
                        <a:buNone/>
                      </a:pPr>
                      <a:r>
                        <a:rPr lang="ru" sz="2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Итого 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strike="sngStrike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мин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ru" sz="1600" b="1" strike="noStrike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мин</a:t>
                      </a:r>
                      <a:endParaRPr sz="1600">
                        <a:solidFill>
                          <a:srgbClr val="17365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strike="sngStrike" dirty="0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мин</a:t>
                      </a:r>
                      <a:endParaRPr sz="11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900" b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 мин</a:t>
                      </a:r>
                      <a:endParaRPr sz="1900" b="1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strike="sngStrike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мин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200" b="1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мин</a:t>
                      </a:r>
                      <a:endParaRPr sz="2200" b="1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strike="sngStrike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 мин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900" b="1" strike="noStrike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 мин </a:t>
                      </a:r>
                      <a:endParaRPr sz="1900" b="1" strike="noStrike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strike="sngStrike">
                          <a:solidFill>
                            <a:srgbClr val="17365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 мин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900" b="1" strike="noStrike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мин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strike="sng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мин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strike="sngStrik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120 мин</a:t>
                      </a:r>
                      <a:endParaRPr sz="11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900"/>
                        <a:buFont typeface="Times New Roman"/>
                        <a:buNone/>
                      </a:pPr>
                      <a:r>
                        <a:rPr lang="ru" sz="1900" b="1" strike="noStrike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  мин</a:t>
                      </a:r>
                      <a:endParaRPr sz="11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strike="sngStrik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7" name="Google Shape;217;p32"/>
          <p:cNvGraphicFramePr/>
          <p:nvPr>
            <p:extLst>
              <p:ext uri="{D42A27DB-BD31-4B8C-83A1-F6EECF244321}">
                <p14:modId xmlns:p14="http://schemas.microsoft.com/office/powerpoint/2010/main" val="2469371782"/>
              </p:ext>
            </p:extLst>
          </p:nvPr>
        </p:nvGraphicFramePr>
        <p:xfrm>
          <a:off x="1580005" y="3419015"/>
          <a:ext cx="6018314" cy="1720125"/>
        </p:xfrm>
        <a:graphic>
          <a:graphicData uri="http://schemas.openxmlformats.org/drawingml/2006/table">
            <a:tbl>
              <a:tblPr firstRow="1" bandRow="1">
                <a:noFill/>
                <a:tableStyleId>{2383E703-E0B2-40F0-9872-B8D07B1E02B0}</a:tableStyleId>
              </a:tblPr>
              <a:tblGrid>
                <a:gridCol w="518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9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32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Решение проблем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98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Создание информационной системы для оперативного информирования сотрудников </a:t>
                      </a:r>
                      <a:r>
                        <a:rPr lang="ru" sz="11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(ВК</a:t>
                      </a:r>
                      <a:r>
                        <a:rPr lang="ru" sz="11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мессенджер</a:t>
                      </a:r>
                      <a:r>
                        <a:rPr lang="ru" sz="11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рассылка по группам на почте mail, напоминание в календаре mail,  )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98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Введение пункта «Стимулирование за своевременную сдачу информации» в оценочный лист педагога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7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79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Создание отдельного хранения и доступа   электронного документооборота внутри ОУ (через google диск, опрос, формы  и «облако» mail 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9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lnSpc>
                          <a:spcPct val="79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ru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Организация обучения сотрудников по использованию электронных ресурсов в ОУ, организация наставничества</a:t>
                      </a:r>
                      <a:endParaRPr sz="1100" dirty="0"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8" name="Google Shape;218;p32"/>
          <p:cNvSpPr/>
          <p:nvPr/>
        </p:nvSpPr>
        <p:spPr>
          <a:xfrm>
            <a:off x="1613307" y="2852549"/>
            <a:ext cx="392663" cy="416169"/>
          </a:xfrm>
          <a:prstGeom prst="irregularSeal1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100"/>
          </a:p>
        </p:txBody>
      </p:sp>
      <p:sp>
        <p:nvSpPr>
          <p:cNvPr id="219" name="Google Shape;219;p32"/>
          <p:cNvSpPr/>
          <p:nvPr/>
        </p:nvSpPr>
        <p:spPr>
          <a:xfrm>
            <a:off x="3636494" y="2673993"/>
            <a:ext cx="386802" cy="416170"/>
          </a:xfrm>
          <a:prstGeom prst="irregularSeal1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100"/>
          </a:p>
        </p:txBody>
      </p:sp>
      <p:sp>
        <p:nvSpPr>
          <p:cNvPr id="220" name="Google Shape;220;p32"/>
          <p:cNvSpPr/>
          <p:nvPr/>
        </p:nvSpPr>
        <p:spPr>
          <a:xfrm>
            <a:off x="5158751" y="3031577"/>
            <a:ext cx="384934" cy="342900"/>
          </a:xfrm>
          <a:prstGeom prst="irregularSeal1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100"/>
          </a:p>
        </p:txBody>
      </p:sp>
      <p:sp>
        <p:nvSpPr>
          <p:cNvPr id="221" name="Google Shape;221;p32"/>
          <p:cNvSpPr/>
          <p:nvPr/>
        </p:nvSpPr>
        <p:spPr>
          <a:xfrm>
            <a:off x="2740210" y="2851299"/>
            <a:ext cx="392663" cy="416169"/>
          </a:xfrm>
          <a:prstGeom prst="irregularSeal1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100"/>
          </a:p>
        </p:txBody>
      </p:sp>
      <p:sp>
        <p:nvSpPr>
          <p:cNvPr id="222" name="Google Shape;222;p32"/>
          <p:cNvSpPr/>
          <p:nvPr/>
        </p:nvSpPr>
        <p:spPr>
          <a:xfrm>
            <a:off x="4047301" y="2679849"/>
            <a:ext cx="384934" cy="342900"/>
          </a:xfrm>
          <a:prstGeom prst="irregularSeal1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100"/>
          </a:p>
        </p:txBody>
      </p:sp>
      <p:sp>
        <p:nvSpPr>
          <p:cNvPr id="223" name="Google Shape;223;p32"/>
          <p:cNvSpPr/>
          <p:nvPr/>
        </p:nvSpPr>
        <p:spPr>
          <a:xfrm>
            <a:off x="486123" y="2630958"/>
            <a:ext cx="392663" cy="416169"/>
          </a:xfrm>
          <a:prstGeom prst="irregularSeal1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100"/>
          </a:p>
        </p:txBody>
      </p:sp>
      <p:sp>
        <p:nvSpPr>
          <p:cNvPr id="224" name="Google Shape;224;p32"/>
          <p:cNvSpPr/>
          <p:nvPr/>
        </p:nvSpPr>
        <p:spPr>
          <a:xfrm>
            <a:off x="1762691" y="44993"/>
            <a:ext cx="5652943" cy="464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550" tIns="36275" rIns="72550" bIns="36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Карта целевого состояния процесса</a:t>
            </a:r>
            <a:endParaRPr sz="1400" b="1" i="0" u="none" strike="noStrike" cap="none">
              <a:solidFill>
                <a:srgbClr val="20586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6" name="Google Shape;22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19" y="0"/>
            <a:ext cx="617709" cy="100366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2"/>
          <p:cNvSpPr/>
          <p:nvPr/>
        </p:nvSpPr>
        <p:spPr>
          <a:xfrm>
            <a:off x="6154585" y="2777772"/>
            <a:ext cx="392663" cy="416169"/>
          </a:xfrm>
          <a:prstGeom prst="irregularSeal1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100"/>
          </a:p>
        </p:txBody>
      </p:sp>
      <p:sp>
        <p:nvSpPr>
          <p:cNvPr id="228" name="Google Shape;228;p32"/>
          <p:cNvSpPr/>
          <p:nvPr/>
        </p:nvSpPr>
        <p:spPr>
          <a:xfrm>
            <a:off x="4621773" y="2454733"/>
            <a:ext cx="386802" cy="416170"/>
          </a:xfrm>
          <a:prstGeom prst="irregularSeal1">
            <a:avLst/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10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873" y="112638"/>
            <a:ext cx="1249375" cy="888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>
            <a:spLocks noGrp="1"/>
          </p:cNvSpPr>
          <p:nvPr>
            <p:ph type="title"/>
          </p:nvPr>
        </p:nvSpPr>
        <p:spPr>
          <a:xfrm>
            <a:off x="1486113" y="50289"/>
            <a:ext cx="6171255" cy="451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25" tIns="40550" rIns="81125" bIns="405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2200"/>
              <a:buFont typeface="Times New Roman"/>
              <a:buNone/>
            </a:pPr>
            <a:r>
              <a:rPr lang="ru" sz="2200" b="1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Проблемы и пути их решения</a:t>
            </a:r>
            <a:endParaRPr/>
          </a:p>
        </p:txBody>
      </p:sp>
      <p:graphicFrame>
        <p:nvGraphicFramePr>
          <p:cNvPr id="234" name="Google Shape;234;p33"/>
          <p:cNvGraphicFramePr/>
          <p:nvPr>
            <p:extLst>
              <p:ext uri="{D42A27DB-BD31-4B8C-83A1-F6EECF244321}">
                <p14:modId xmlns:p14="http://schemas.microsoft.com/office/powerpoint/2010/main" val="3410537546"/>
              </p:ext>
            </p:extLst>
          </p:nvPr>
        </p:nvGraphicFramePr>
        <p:xfrm>
          <a:off x="609390" y="501833"/>
          <a:ext cx="7371800" cy="4531244"/>
        </p:xfrm>
        <a:graphic>
          <a:graphicData uri="http://schemas.openxmlformats.org/drawingml/2006/table">
            <a:tbl>
              <a:tblPr firstRow="1" bandRow="1">
                <a:noFill/>
                <a:tableStyleId>{2383E703-E0B2-40F0-9872-B8D07B1E02B0}</a:tableStyleId>
              </a:tblPr>
              <a:tblGrid>
                <a:gridCol w="63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3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99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№ п/п</a:t>
                      </a:r>
                      <a:endParaRPr sz="1100" dirty="0"/>
                    </a:p>
                  </a:txBody>
                  <a:tcPr marL="68575" marR="68575" marT="34300" marB="34300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Проблема</a:t>
                      </a:r>
                      <a:endParaRPr sz="1100"/>
                    </a:p>
                  </a:txBody>
                  <a:tcPr marL="68575" marR="68575" marT="34300" marB="34300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Коренная причина</a:t>
                      </a:r>
                      <a:endParaRPr sz="1100"/>
                    </a:p>
                  </a:txBody>
                  <a:tcPr marL="68575" marR="68575" marT="34300" marB="34300"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Способы решения проблемы (устранение коренной причины)</a:t>
                      </a:r>
                      <a:endParaRPr sz="1100"/>
                    </a:p>
                  </a:txBody>
                  <a:tcPr marL="68575" marR="68575" marT="34300" marB="34300">
                    <a:solidFill>
                      <a:srgbClr val="93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61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4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100"/>
                    </a:p>
                  </a:txBody>
                  <a:tcPr marL="68575" marR="68575" marT="34300" marB="3430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 оперативное доведение информации до сотрудников</a:t>
                      </a:r>
                      <a:endParaRPr sz="1100"/>
                    </a:p>
                  </a:txBody>
                  <a:tcPr marL="68575" marR="68575" marT="34300" marB="3430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Нет единой системы оповещения сотрудников</a:t>
                      </a:r>
                      <a:endParaRPr sz="1100"/>
                    </a:p>
                  </a:txBody>
                  <a:tcPr marL="68575" marR="68575" marT="34300" marB="34300">
                    <a:solidFill>
                      <a:srgbClr val="B7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Создание информационной системы для оперативного информирования сотрудников </a:t>
                      </a:r>
                      <a:r>
                        <a:rPr lang="ru" sz="1100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VK</a:t>
                      </a:r>
                      <a:r>
                        <a:rPr lang="ru-RU" sz="1100" b="1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мессенджр</a:t>
                      </a:r>
                      <a:r>
                        <a:rPr lang="ru" sz="1100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рассылка по группам на почте mail, напоминание в календаре mail, </a:t>
                      </a:r>
                      <a:r>
                        <a:rPr lang="ru" sz="1100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яндекс </a:t>
                      </a:r>
                      <a:r>
                        <a:rPr lang="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100" dirty="0"/>
                    </a:p>
                  </a:txBody>
                  <a:tcPr marL="68575" marR="68575" marT="34300" marB="34300">
                    <a:solidFill>
                      <a:srgbClr val="B7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08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4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/>
                    </a:p>
                  </a:txBody>
                  <a:tcPr marL="68575" marR="68575" marT="34300" marB="34300"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 своевременная сдача отчетности, информации</a:t>
                      </a:r>
                      <a:endParaRPr sz="1100"/>
                    </a:p>
                  </a:txBody>
                  <a:tcPr marL="68575" marR="68575" marT="34300" marB="34300"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Нет системы поощрения за своевременную сдачу отчетности</a:t>
                      </a:r>
                      <a:endParaRPr sz="1100"/>
                    </a:p>
                  </a:txBody>
                  <a:tcPr marL="68575" marR="68575" marT="34300" marB="34300"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Введение пункта «Стимулирование за предоставление информации в срок» в оценочный лист педагогического  работника.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solidFill>
                      <a:srgbClr val="DA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167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4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100" dirty="0"/>
                    </a:p>
                  </a:txBody>
                  <a:tcPr marL="68575" marR="68575" marT="34300" marB="343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Излишняя трата времени и денег на заполнение документов в бумажном виде</a:t>
                      </a:r>
                      <a:endParaRPr sz="1100" dirty="0"/>
                    </a:p>
                  </a:txBody>
                  <a:tcPr marL="68575" marR="68575" marT="34300" marB="343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Нет системы электронного документооборота</a:t>
                      </a:r>
                      <a:endParaRPr sz="1100" dirty="0"/>
                    </a:p>
                  </a:txBody>
                  <a:tcPr marL="68575" marR="68575" marT="34300" marB="343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Создание отдельного место для хранения и доступа для электронного документооборота внутри ОУ(</a:t>
                      </a:r>
                      <a:r>
                        <a:rPr lang="ru" sz="1300" b="1" i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Создание отчетов, анкет, опросников, журналов бесед в </a:t>
                      </a:r>
                      <a:r>
                        <a:rPr lang="ru" sz="1300" b="1" i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Google Таблиц, опросов, форм; </a:t>
                      </a:r>
                      <a:r>
                        <a:rPr lang="ru" sz="1300" b="1" i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хранение информации в  облаке </a:t>
                      </a:r>
                      <a:r>
                        <a:rPr lang="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914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4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</a:t>
                      </a:r>
                      <a:endParaRPr sz="1100" dirty="0"/>
                    </a:p>
                  </a:txBody>
                  <a:tcPr marL="68575" marR="68575" marT="34300" marB="343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Отказ «возрастных» сотрудников выполнять отчетность в электронном виде</a:t>
                      </a:r>
                      <a:endParaRPr sz="1100"/>
                    </a:p>
                  </a:txBody>
                  <a:tcPr marL="68575" marR="68575" marT="34300" marB="343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Неспособность «возвратных» сотрудников пользоваться электронными ресурсами</a:t>
                      </a:r>
                      <a:endParaRPr sz="1100" dirty="0"/>
                    </a:p>
                  </a:txBody>
                  <a:tcPr marL="68575" marR="68575" marT="34300" marB="343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ru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Организация обучения сотрудников по использованию электронных ресурсов в ОУ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34300" marB="343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5" name="Google Shape;23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19" y="0"/>
            <a:ext cx="617709" cy="100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463" y="50289"/>
            <a:ext cx="1059255" cy="753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1324</Words>
  <Application>Microsoft Office PowerPoint</Application>
  <PresentationFormat>Экран (16:9)</PresentationFormat>
  <Paragraphs>339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Calibri</vt:lpstr>
      <vt:lpstr>Poppins</vt:lpstr>
      <vt:lpstr>Arial</vt:lpstr>
      <vt:lpstr>Times New Roman</vt:lpstr>
      <vt:lpstr>Poppins Medium</vt:lpstr>
      <vt:lpstr>Simple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 и пути их решения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User</cp:lastModifiedBy>
  <cp:revision>30</cp:revision>
  <cp:lastPrinted>2024-01-24T09:43:41Z</cp:lastPrinted>
  <dcterms:modified xsi:type="dcterms:W3CDTF">2024-01-24T10:49:42Z</dcterms:modified>
</cp:coreProperties>
</file>